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20" r:id="rId2"/>
    <p:sldMasterId id="2147483832" r:id="rId3"/>
    <p:sldMasterId id="2147483873" r:id="rId4"/>
    <p:sldMasterId id="2147483890" r:id="rId5"/>
    <p:sldMasterId id="2147483902" r:id="rId6"/>
  </p:sldMasterIdLst>
  <p:notesMasterIdLst>
    <p:notesMasterId r:id="rId73"/>
  </p:notesMasterIdLst>
  <p:handoutMasterIdLst>
    <p:handoutMasterId r:id="rId74"/>
  </p:handoutMasterIdLst>
  <p:sldIdLst>
    <p:sldId id="401" r:id="rId7"/>
    <p:sldId id="403" r:id="rId8"/>
    <p:sldId id="404" r:id="rId9"/>
    <p:sldId id="405" r:id="rId10"/>
    <p:sldId id="406" r:id="rId11"/>
    <p:sldId id="407" r:id="rId12"/>
    <p:sldId id="408" r:id="rId13"/>
    <p:sldId id="409" r:id="rId14"/>
    <p:sldId id="410" r:id="rId15"/>
    <p:sldId id="411" r:id="rId16"/>
    <p:sldId id="412" r:id="rId17"/>
    <p:sldId id="413" r:id="rId18"/>
    <p:sldId id="414" r:id="rId19"/>
    <p:sldId id="261" r:id="rId20"/>
    <p:sldId id="257" r:id="rId21"/>
    <p:sldId id="271" r:id="rId22"/>
    <p:sldId id="351" r:id="rId23"/>
    <p:sldId id="352" r:id="rId24"/>
    <p:sldId id="353" r:id="rId25"/>
    <p:sldId id="354" r:id="rId26"/>
    <p:sldId id="355" r:id="rId27"/>
    <p:sldId id="356" r:id="rId28"/>
    <p:sldId id="358" r:id="rId29"/>
    <p:sldId id="357" r:id="rId30"/>
    <p:sldId id="359" r:id="rId31"/>
    <p:sldId id="360" r:id="rId32"/>
    <p:sldId id="361" r:id="rId33"/>
    <p:sldId id="364" r:id="rId34"/>
    <p:sldId id="362" r:id="rId35"/>
    <p:sldId id="363" r:id="rId36"/>
    <p:sldId id="365" r:id="rId37"/>
    <p:sldId id="366" r:id="rId38"/>
    <p:sldId id="367" r:id="rId39"/>
    <p:sldId id="368" r:id="rId40"/>
    <p:sldId id="369" r:id="rId41"/>
    <p:sldId id="370" r:id="rId42"/>
    <p:sldId id="371" r:id="rId43"/>
    <p:sldId id="373" r:id="rId44"/>
    <p:sldId id="374" r:id="rId45"/>
    <p:sldId id="378" r:id="rId46"/>
    <p:sldId id="379" r:id="rId47"/>
    <p:sldId id="375" r:id="rId48"/>
    <p:sldId id="376" r:id="rId49"/>
    <p:sldId id="377" r:id="rId50"/>
    <p:sldId id="380" r:id="rId51"/>
    <p:sldId id="381" r:id="rId52"/>
    <p:sldId id="382" r:id="rId53"/>
    <p:sldId id="383" r:id="rId54"/>
    <p:sldId id="384" r:id="rId55"/>
    <p:sldId id="385" r:id="rId56"/>
    <p:sldId id="386" r:id="rId57"/>
    <p:sldId id="387" r:id="rId58"/>
    <p:sldId id="388" r:id="rId59"/>
    <p:sldId id="389" r:id="rId60"/>
    <p:sldId id="390" r:id="rId61"/>
    <p:sldId id="391" r:id="rId62"/>
    <p:sldId id="392" r:id="rId63"/>
    <p:sldId id="393" r:id="rId64"/>
    <p:sldId id="394" r:id="rId65"/>
    <p:sldId id="395" r:id="rId66"/>
    <p:sldId id="396" r:id="rId67"/>
    <p:sldId id="397" r:id="rId68"/>
    <p:sldId id="398" r:id="rId69"/>
    <p:sldId id="399" r:id="rId70"/>
    <p:sldId id="400" r:id="rId71"/>
    <p:sldId id="305" r:id="rId72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Predefinida" id="{1A28D386-833B-4999-9408-E3501C792717}">
          <p14:sldIdLst>
            <p14:sldId id="401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261"/>
            <p14:sldId id="257"/>
            <p14:sldId id="271"/>
            <p14:sldId id="351"/>
            <p14:sldId id="352"/>
            <p14:sldId id="353"/>
            <p14:sldId id="354"/>
            <p14:sldId id="355"/>
            <p14:sldId id="356"/>
            <p14:sldId id="358"/>
            <p14:sldId id="357"/>
            <p14:sldId id="359"/>
            <p14:sldId id="360"/>
            <p14:sldId id="361"/>
            <p14:sldId id="364"/>
            <p14:sldId id="362"/>
            <p14:sldId id="363"/>
            <p14:sldId id="365"/>
            <p14:sldId id="366"/>
            <p14:sldId id="367"/>
            <p14:sldId id="368"/>
            <p14:sldId id="369"/>
            <p14:sldId id="370"/>
            <p14:sldId id="371"/>
            <p14:sldId id="373"/>
            <p14:sldId id="374"/>
            <p14:sldId id="378"/>
            <p14:sldId id="379"/>
            <p14:sldId id="375"/>
            <p14:sldId id="376"/>
            <p14:sldId id="377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305"/>
          </p14:sldIdLst>
        </p14:section>
        <p14:section name="Secção Sem Título" id="{14BE7EE3-7639-47C0-B6A1-7695FAED735C}">
          <p14:sldIdLst/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7016"/>
    <a:srgbClr val="6F91A0"/>
    <a:srgbClr val="90C226"/>
    <a:srgbClr val="E5533F"/>
    <a:srgbClr val="CE311C"/>
    <a:srgbClr val="ED89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102" y="6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1314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handoutMaster" Target="handoutMasters/handoutMaster1.xml"/><Relationship Id="rId5" Type="http://schemas.openxmlformats.org/officeDocument/2006/relationships/slideMaster" Target="slideMasters/slideMaster4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8932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54940" y="0"/>
            <a:ext cx="2949099" cy="498932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59041DB8-B66F-4DC8-A96E-33677E0F90FF}" type="datetimeFigureOut">
              <a:rPr lang="pt-PT" smtClean="0"/>
              <a:t>22/05/2020</a:t>
            </a:fld>
            <a:endParaRPr lang="pt-PT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1" y="9445171"/>
            <a:ext cx="2949099" cy="49893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54940" y="9445171"/>
            <a:ext cx="2949099" cy="49893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1604A0D4-B89B-4ADD-AF9E-38636B40EE4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8932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8932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DEB49C4A-65AC-492D-9701-81B46C3AD0E4}" type="datetimeFigureOut">
              <a:rPr lang="pt-PT" smtClean="0"/>
              <a:t>22/05/2020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pt-PT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356134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pt-PT" dirty="0"/>
              <a:t>Clique para editar os estilos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1" y="9445171"/>
            <a:ext cx="2949099" cy="49893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54940" y="9445171"/>
            <a:ext cx="2949099" cy="49893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82869989-EB00-4EE7-BCB5-25BDC5BB29F8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15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0303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24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8894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25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3320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26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9003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27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9739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28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1134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29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9581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30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3034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31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6412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32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7230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33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842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16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3107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34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4027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35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7422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36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81072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37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1067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38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53536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39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87991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40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44856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41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60528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42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29821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43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9453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17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70659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44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13154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45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3955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46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2933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47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2954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48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0719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65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6214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18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4726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19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1091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20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2806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21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5967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22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0407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6"/>
            <a:fld id="{82869989-EB00-4EE7-BCB5-25BDC5BB29F8}" type="slidenum">
              <a:rPr lang="en-US">
                <a:latin typeface="Arial"/>
              </a:rPr>
              <a:pPr defTabSz="914306"/>
              <a:t>23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8593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PT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pic>
        <p:nvPicPr>
          <p:cNvPr id="7" name="Imagem 6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50"/>
          <a:stretch/>
        </p:blipFill>
        <p:spPr>
          <a:xfrm>
            <a:off x="6095999" y="57540"/>
            <a:ext cx="6080760" cy="1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2911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2608800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8604551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PT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1911310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2239793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upo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Conexão Recta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xão Recta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xão Recta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xão Recta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xão Recta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cta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cta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xão Recta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xão Recta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xão Recta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cta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 Recta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cta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cta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xão Recta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xão Recta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upo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Conexão Recta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xão Recta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xão Recta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xão Recta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xão Recta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upo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Conexão Recta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xão Recta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xão Recta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xão Recta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xão Recta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Conexão Recta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xão Recta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xão Recta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xão Recta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xão Recta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o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Conexão Recta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xão Recta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xão Recta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xão Recta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xão Recta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upo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Conexão Recta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xão Recta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xão Recta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xão Recta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xão Recta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Conexão Recta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xão Recta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xão Recta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xão Recta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xão Recta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8" name="Conexão Recta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84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C7D04-7D03-43AE-AF80-21365140C177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7933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31F7-32E7-4CD6-9E05-7D323F9D8CE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t>‹#›</a:t>
            </a:fld>
            <a:endParaRPr lang="pt-PT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32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49464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8AF58-0FE9-47D0-B5D9-55F0FAD30C7B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grpSp>
        <p:nvGrpSpPr>
          <p:cNvPr id="5" name="Grupo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Conexão Recta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xão Recta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xão Recta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xão Recta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xão Recta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xão Recta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xão Recta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cta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cta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xão Recta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xão Recta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xão Recta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cta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 Recta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cta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cta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upo 21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0" name="Conexão Recta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xão Recta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xão Recta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xão Recta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xão Recta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" name="Grupo 4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1" name="Conexão Recta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exão Recta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exão Recta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xão Recta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xão Recta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Conexão Recta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xão Recta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xão Recta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xão Recta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xão Recta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o 22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4" name="Conexão Recta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xão Recta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xão Recta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xão Recta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xão Recta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upo 2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5" name="Conexão Recta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xão Recta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exão Recta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xão Recta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xão Recta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Conexão Recta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xão Recta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xão Recta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xão Recta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xão Recta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8293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A639F-F252-4145-BE20-484E47279F99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grpSp>
        <p:nvGrpSpPr>
          <p:cNvPr id="8" name="Grupo 7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Conexão Recta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xão Recta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xão Recta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xão Recta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cta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cta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xão Recta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xão Recta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xão Recta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cta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 Recta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cta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cta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xão Recta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xão Recta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xão Recta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upo 24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Conexão Recta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xão Recta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xão Recta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xão Recta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xão Recta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upo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Conexão Recta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xão Recta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xão Recta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xão Recta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exão Recta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Conexão Recta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xão Recta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xão Recta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xão Recta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xão Recta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o 25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Conexão Recta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xão Recta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xão Recta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xão Recta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xão Recta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o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Conexão Recta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xão Recta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xão Recta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xão Recta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xão Recta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Conexão Recta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xão Recta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xão Recta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xão Recta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xão Recta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Rectângulo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cxnSp>
        <p:nvCxnSpPr>
          <p:cNvPr id="60" name="Conexão Recta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60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87546790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00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87504738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374356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87660926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54956288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8" name="Conexão Recta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4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C7D04-7D03-43AE-AF80-21365140C177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808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31F7-32E7-4CD6-9E05-7D323F9D8CE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5804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69371405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8AF58-0FE9-47D0-B5D9-55F0FAD30C7B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3545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8" name="Conexão Recta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1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A639F-F252-4145-BE20-484E47279F99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sp>
        <p:nvSpPr>
          <p:cNvPr id="59" name="Rectângulo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cxnSp>
        <p:nvCxnSpPr>
          <p:cNvPr id="60" name="Conexão Recta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81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65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73145500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8291876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31953853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 com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2530869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93474052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77961443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00367222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0B35C-1157-4E96-B7A4-FA6C13BA86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9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C7D04-7D03-43AE-AF80-21365140C177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1307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D2FCB-CD23-4B9A-A531-DBEA6AE3D8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3500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AE3E0-77A2-40EC-AEE7-1549D8C2A4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6348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42781-39BA-407C-8CC0-02B7DA5AB4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9520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2A0D3-595B-4025-AFD8-462AA76365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353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2C284-A24F-4257-88FB-9C4BA53CCF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240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A128D-2E9E-4440-992A-D2BF30A79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138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983D9-F719-4D35-A971-35D0A5EAA7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322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9B7EF-1179-4BD5-946C-920B7AC2E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6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B1118-06B2-4A21-8EC2-B134B04399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245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02340-232F-4D35-9FED-4A5C2E6548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18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31F7-32E7-4CD6-9E05-7D323F9D8CE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t>‹#›</a:t>
            </a:fld>
            <a:endParaRPr lang="pt-PT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20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10FAB-648F-4785-89EF-9EA714382A3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76EB9-2456-438D-9630-9847C0DC93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432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994E4-FC89-4357-A312-BF3EC47FBF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FEE44-46DA-4633-856D-044692EDE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841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9689F-C755-4DBA-83D8-001AF49769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90BB6-F306-4005-A452-7BBC58260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342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55262-7758-424D-9493-BBF44BC214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17BD9-1E57-4656-BF1B-558E1356A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959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59C3D-8870-4865-B3B3-E6843A3416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2A2B2-9CDF-42C2-AECD-993878CE8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190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DE09E-9550-46AF-92B8-40416B1E1E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01F17-395F-4F32-90E5-CB0D9FD2B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488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B93A2-134C-4F02-9BC8-E38BB3169F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E7320-CC1C-43E8-A849-1F3C5FDB9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229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E967A-B07E-49F2-9B36-362AF8E466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771E1-315C-40E9-9429-4A060090F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890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8A149-946D-4C84-94FA-A47C3D9C2E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7D57A-F799-42E5-8E62-472E40F7F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170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73160-4176-4623-9A1B-D502C53428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1A820-661B-4F21-8670-54ED2E0FE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55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5CAD-B6C8-4249-9D4A-5067B05B4DA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85166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D2B3D-B83D-4102-9724-9D429C3464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8D10C-1C28-451F-B355-68FB1AB60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33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8AF58-0FE9-47D0-B5D9-55F0FAD30C7B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grpSp>
        <p:nvGrpSpPr>
          <p:cNvPr id="5" name="Grupo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Conexão Recta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xão Recta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xão Recta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xão Recta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xão Recta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xão Recta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xão Recta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cta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cta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xão Recta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xão Recta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xão Recta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cta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 Recta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cta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cta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upo 21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0" name="Conexão Recta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xão Recta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xão Recta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xão Recta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xão Recta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" name="Grupo 4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1" name="Conexão Recta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exão Recta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exão Recta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xão Recta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xão Recta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Conexão Recta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xão Recta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xão Recta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xão Recta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xão Recta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o 22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4" name="Conexão Recta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xão Recta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xão Recta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xão Recta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xão Recta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upo 2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5" name="Conexão Recta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xão Recta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exão Recta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xão Recta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xão Recta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Conexão Recta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xão Recta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xão Recta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xão Recta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xão Recta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8836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A639F-F252-4145-BE20-484E47279F99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grpSp>
        <p:nvGrpSpPr>
          <p:cNvPr id="8" name="Grupo 7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Conexão Recta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xão Recta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xão Recta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xão Recta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cta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cta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xão Recta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xão Recta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xão Recta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cta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 Recta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cta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cta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xão Recta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xão Recta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xão Recta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upo 24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Conexão Recta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xão Recta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xão Recta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xão Recta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xão Recta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upo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Conexão Recta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xão Recta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xão Recta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xão Recta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exão Recta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Conexão Recta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xão Recta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xão Recta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xão Recta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xão Recta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o 25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Conexão Recta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xão Recta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xão Recta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xão Recta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xão Recta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o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Conexão Recta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xão Recta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xão Recta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xão Recta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xão Recta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Conexão Recta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xão Recta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xão Recta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xão Recta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xão Recta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Rectângulo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cxnSp>
        <p:nvCxnSpPr>
          <p:cNvPr id="60" name="Conexão Recta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55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4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F665CAD-B6C8-4249-9D4A-5067B05B4DA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grpSp>
        <p:nvGrpSpPr>
          <p:cNvPr id="7" name="Grupo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Conexão Recta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xão Recta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xão Recta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xão Recta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xão Recta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cta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cta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xão Recta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xão Recta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xão Recta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cta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 Recta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cta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cta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xão Recta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xão Recta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upo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Conexão Recta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xão Recta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xão Recta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xão Recta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xão Recta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upo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Conexão Recta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xão Recta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xão Recta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xão Recta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xão Recta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Conexão Recta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xão Recta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xão Recta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xão Recta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xão Recta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o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Conexão Recta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xão Recta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xão Recta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xão Recta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xão Recta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upo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Conexão Recta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xão Recta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xão Recta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xão Recta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xão Recta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Conexão Recta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xão Recta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xão Recta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xão Recta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xão Recta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8" name="Conexão Recta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06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F665CAD-B6C8-4249-9D4A-5067B05B4DA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grpSp>
        <p:nvGrpSpPr>
          <p:cNvPr id="7" name="Grupo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Conexão Recta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xão Recta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xão Recta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xão Recta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xão Recta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cta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cta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xão Recta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xão Recta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xão Recta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xão Recta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 Recta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xão Recta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cta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xão Recta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xão Recta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upo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Conexão Recta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xão Recta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xão Recta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xão Recta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xão Recta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upo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Conexão Recta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xão Recta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xão Recta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xão Recta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xão Recta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Conexão Recta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xão Recta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xão Recta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xão Recta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xão Recta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o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Conexão Recta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xão Recta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xão Recta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xão Recta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xão Recta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upo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Conexão Recta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xão Recta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xão Recta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xão Recta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xão Recta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Conexão Recta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xão Recta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xão Recta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xão Recta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xão Recta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8" name="Conexão Recta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Imagem 58"/>
          <p:cNvPicPr/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50"/>
          <a:stretch/>
        </p:blipFill>
        <p:spPr>
          <a:xfrm>
            <a:off x="8247596" y="468764"/>
            <a:ext cx="3916266" cy="112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6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65CAD-B6C8-4249-9D4A-5067B05B4DAC}" type="datetime1">
              <a:rPr lang="pt-PT" smtClean="0"/>
              <a:t>22/05/2020</a:t>
            </a:fld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31375A4-56A4-47D6-9801-1991572033F7}" type="slidenum">
              <a:rPr lang="pt-PT" smtClean="0"/>
              <a:pPr/>
              <a:t>‹#›</a:t>
            </a:fld>
            <a:endParaRPr lang="pt-PT" dirty="0"/>
          </a:p>
        </p:txBody>
      </p:sp>
      <p:grpSp>
        <p:nvGrpSpPr>
          <p:cNvPr id="18" name="Grupo 17"/>
          <p:cNvGrpSpPr/>
          <p:nvPr userDrawn="1"/>
        </p:nvGrpSpPr>
        <p:grpSpPr bwMode="hidden">
          <a:xfrm>
            <a:off x="-2" y="26894"/>
            <a:ext cx="12192002" cy="6858000"/>
            <a:chOff x="-1" y="0"/>
            <a:chExt cx="12192002" cy="6858000"/>
          </a:xfrm>
        </p:grpSpPr>
        <p:cxnSp>
          <p:nvCxnSpPr>
            <p:cNvPr id="19" name="Conexão Recta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xão Recta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xão Recta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xão Recta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xão Recta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xão Recta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xão Recta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xão Recta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xão Recta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xão Recta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xão Recta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xão Recta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xão Recta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xão Recta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xão Recta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xão Recta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upo 44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63" name="Conexão Recta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exão Recta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exão Recta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exão Recta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exão Recta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8" name="Grupo 6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74" name="Conexão Recta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exão Recta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exão Recta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exão Recta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exão Recta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9" name="Conexão Recta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exão Recta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exão Recta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exão Recta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exão Recta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upo 45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47" name="Conexão Recta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xão Recta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xão Recta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xão Recta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xão Recta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" name="Grupo 5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8" name="Conexão Recta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exão Recta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exão Recta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exão Recta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exão Recta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3" name="Conexão Recta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xão Recta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exão Recta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xão Recta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exão Recta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9" name="Conexão Recta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Imagem 80"/>
          <p:cNvPicPr/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50"/>
          <a:stretch/>
        </p:blipFill>
        <p:spPr>
          <a:xfrm>
            <a:off x="8256922" y="726626"/>
            <a:ext cx="3916266" cy="112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3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 smtClean="0"/>
              <a:t>Click to edit Master text styles</a:t>
            </a:r>
          </a:p>
          <a:p>
            <a:pPr lvl="1"/>
            <a:r>
              <a:rPr lang="en-US" altLang="pt-PT" smtClean="0"/>
              <a:t>Second level</a:t>
            </a:r>
          </a:p>
          <a:p>
            <a:pPr lvl="2"/>
            <a:r>
              <a:rPr lang="en-US" altLang="pt-PT" smtClean="0"/>
              <a:t>Third level</a:t>
            </a:r>
          </a:p>
          <a:p>
            <a:pPr lvl="3"/>
            <a:r>
              <a:rPr lang="en-US" altLang="pt-PT" smtClean="0"/>
              <a:t>Fourth level</a:t>
            </a:r>
          </a:p>
          <a:p>
            <a:pPr lvl="4"/>
            <a:r>
              <a:rPr lang="en-US" altLang="pt-PT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26E76-9917-4A45-942C-73EEE0AB8F8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31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 smtClean="0"/>
              <a:t>Click to edit Master text styles</a:t>
            </a:r>
          </a:p>
          <a:p>
            <a:pPr lvl="1"/>
            <a:r>
              <a:rPr lang="en-US" altLang="pt-PT" smtClean="0"/>
              <a:t>Second level</a:t>
            </a:r>
          </a:p>
          <a:p>
            <a:pPr lvl="2"/>
            <a:r>
              <a:rPr lang="en-US" altLang="pt-PT" smtClean="0"/>
              <a:t>Third level</a:t>
            </a:r>
          </a:p>
          <a:p>
            <a:pPr lvl="3"/>
            <a:r>
              <a:rPr lang="en-US" altLang="pt-PT" smtClean="0"/>
              <a:t>Fourth level</a:t>
            </a:r>
          </a:p>
          <a:p>
            <a:pPr lvl="4"/>
            <a:r>
              <a:rPr lang="en-US" altLang="pt-PT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D711DE7-9037-4FF3-8ACE-B76A04F47DE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C60C7-B995-4642-8B17-2D126B8D02A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4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2238375" y="285750"/>
            <a:ext cx="7772400" cy="928688"/>
          </a:xfrm>
        </p:spPr>
        <p:txBody>
          <a:bodyPr/>
          <a:lstStyle/>
          <a:p>
            <a:pPr eaLnBrk="1" hangingPunct="1"/>
            <a:r>
              <a:rPr lang="en-US" altLang="pt-PT" sz="2800" b="1" i="1"/>
              <a:t>Theories and Practices of Sustainable Development </a:t>
            </a:r>
            <a:br>
              <a:rPr lang="en-US" altLang="pt-PT" sz="2800" b="1" i="1"/>
            </a:br>
            <a:r>
              <a:rPr lang="en-US" altLang="pt-PT" sz="2800" b="1" i="1"/>
              <a:t>(TPSD)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733778" y="1143000"/>
            <a:ext cx="10397066" cy="57150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GB" altLang="pt-PT" sz="2800" smtClean="0">
                <a:solidFill>
                  <a:srgbClr val="0D0D0D"/>
                </a:solidFill>
              </a:rPr>
              <a:t>10th </a:t>
            </a:r>
            <a:r>
              <a:rPr lang="en-GB" altLang="pt-PT" sz="2800" dirty="0">
                <a:solidFill>
                  <a:srgbClr val="0D0D0D"/>
                </a:solidFill>
              </a:rPr>
              <a:t>lecture</a:t>
            </a:r>
          </a:p>
          <a:p>
            <a:pPr algn="l" eaLnBrk="1" hangingPunct="1">
              <a:lnSpc>
                <a:spcPct val="90000"/>
              </a:lnSpc>
            </a:pPr>
            <a:r>
              <a:rPr lang="en-GB" altLang="pt-PT" sz="2800" dirty="0" smtClean="0">
                <a:solidFill>
                  <a:srgbClr val="0D0D0D"/>
                </a:solidFill>
              </a:rPr>
              <a:t>22-May-2020</a:t>
            </a:r>
            <a:endParaRPr lang="en-GB" altLang="pt-PT" sz="2800" dirty="0">
              <a:solidFill>
                <a:srgbClr val="0D0D0D"/>
              </a:solidFill>
            </a:endParaRPr>
          </a:p>
          <a:p>
            <a:pPr algn="l" eaLnBrk="1" hangingPunct="1">
              <a:lnSpc>
                <a:spcPct val="90000"/>
              </a:lnSpc>
            </a:pPr>
            <a:r>
              <a:rPr lang="en-GB" altLang="pt-PT" b="1" i="1" dirty="0" smtClean="0">
                <a:solidFill>
                  <a:srgbClr val="0D0D0D"/>
                </a:solidFill>
              </a:rPr>
              <a:t>Summary:</a:t>
            </a:r>
          </a:p>
          <a:p>
            <a:pPr marL="457200" lvl="0" indent="-457200" algn="l">
              <a:lnSpc>
                <a:spcPct val="80000"/>
              </a:lnSpc>
              <a:defRPr/>
            </a:pPr>
            <a:r>
              <a:rPr lang="en-US" altLang="pt-PT" sz="2400" b="1" dirty="0">
                <a:solidFill>
                  <a:sysClr val="windowText" lastClr="000000"/>
                </a:solidFill>
              </a:rPr>
              <a:t>Approaches to sustainability: weak and strong sustainability. </a:t>
            </a:r>
            <a:r>
              <a:rPr lang="en-US" altLang="pt-PT" sz="2400" b="1" dirty="0" smtClean="0">
                <a:solidFill>
                  <a:sysClr val="windowText" lastClr="000000"/>
                </a:solidFill>
              </a:rPr>
              <a:t>The case study of sustainable intensification vs the chemical-mechanical technological model in agriculture.</a:t>
            </a:r>
          </a:p>
          <a:p>
            <a:pPr marL="457200" lvl="0" indent="-457200" algn="l">
              <a:lnSpc>
                <a:spcPct val="80000"/>
              </a:lnSpc>
              <a:defRPr/>
            </a:pPr>
            <a:endParaRPr lang="pt-PT" altLang="pt-PT" sz="2000" dirty="0" smtClea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AutoNum type="arabicPeriod"/>
              <a:defRPr/>
            </a:pPr>
            <a:r>
              <a:rPr lang="en-GB" altLang="pt-PT" sz="2000" dirty="0" smtClean="0">
                <a:solidFill>
                  <a:sysClr val="windowText" lastClr="000000"/>
                </a:solidFill>
                <a:latin typeface="Arial" panose="020B0604020202020204" pitchFamily="34" charset="0"/>
              </a:rPr>
              <a:t>Weak versus strong sustainability.</a:t>
            </a: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AutoNum type="arabicPeriod"/>
              <a:defRPr/>
            </a:pPr>
            <a:r>
              <a:rPr lang="en-GB" altLang="pt-PT" sz="2000" dirty="0" smtClean="0">
                <a:solidFill>
                  <a:sysClr val="windowText" lastClr="000000"/>
                </a:solidFill>
                <a:latin typeface="Arial" panose="020B0604020202020204" pitchFamily="34" charset="0"/>
              </a:rPr>
              <a:t>A case study: sustainable intensification of agriculture.</a:t>
            </a:r>
          </a:p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AutoNum type="arabicPeriod"/>
              <a:defRPr/>
            </a:pPr>
            <a:r>
              <a:rPr lang="en-GB" altLang="pt-PT" sz="2000" dirty="0" smtClean="0">
                <a:solidFill>
                  <a:sysClr val="windowText" lastClr="000000"/>
                </a:solidFill>
                <a:latin typeface="Arial" panose="020B0604020202020204" pitchFamily="34" charset="0"/>
              </a:rPr>
              <a:t>Sustainability as non-decreasing natural capital (strong sustainability).</a:t>
            </a:r>
          </a:p>
          <a:p>
            <a:pPr marL="457200" lvl="0" indent="-457200" algn="l">
              <a:lnSpc>
                <a:spcPct val="80000"/>
              </a:lnSpc>
              <a:buFont typeface="Arial" panose="020B0604020202020204" pitchFamily="34" charset="0"/>
              <a:buAutoNum type="arabicPeriod"/>
              <a:defRPr/>
            </a:pPr>
            <a:r>
              <a:rPr lang="en-GB" altLang="pt-PT" sz="2000" dirty="0" smtClean="0">
                <a:solidFill>
                  <a:sysClr val="windowText" lastClr="000000"/>
                </a:solidFill>
                <a:latin typeface="Arial" panose="020B0604020202020204" pitchFamily="34" charset="0"/>
              </a:rPr>
              <a:t>Neoclassic analysis of sustainability. </a:t>
            </a:r>
            <a:r>
              <a:rPr lang="en-GB" altLang="pt-PT" sz="2000" dirty="0" err="1" smtClean="0">
                <a:solidFill>
                  <a:sysClr val="windowText" lastClr="000000"/>
                </a:solidFill>
                <a:latin typeface="Arial" panose="020B0604020202020204" pitchFamily="34" charset="0"/>
              </a:rPr>
              <a:t>Dinamic</a:t>
            </a:r>
            <a:r>
              <a:rPr lang="en-GB" altLang="pt-PT" sz="2000" dirty="0" smtClean="0">
                <a:solidFill>
                  <a:sysClr val="windowText" lastClr="000000"/>
                </a:solidFill>
                <a:latin typeface="Arial" panose="020B0604020202020204" pitchFamily="34" charset="0"/>
              </a:rPr>
              <a:t> efficiency and sustainability. Substitution of natural capital by artificial capital. Technological progress. Permanent growth based on </a:t>
            </a:r>
            <a:r>
              <a:rPr lang="en-GB" altLang="pt-PT" sz="2000" dirty="0" err="1" smtClean="0">
                <a:solidFill>
                  <a:sysClr val="windowText" lastClr="000000"/>
                </a:solidFill>
                <a:latin typeface="Arial" panose="020B0604020202020204" pitchFamily="34" charset="0"/>
              </a:rPr>
              <a:t>nonrenewable</a:t>
            </a:r>
            <a:r>
              <a:rPr lang="en-GB" altLang="pt-PT" sz="2000" dirty="0" smtClean="0">
                <a:solidFill>
                  <a:sysClr val="windowText" lastClr="000000"/>
                </a:solidFill>
                <a:latin typeface="Arial" panose="020B0604020202020204" pitchFamily="34" charset="0"/>
              </a:rPr>
              <a:t> natural resources – the </a:t>
            </a:r>
            <a:r>
              <a:rPr lang="en-GB" altLang="pt-PT" sz="2000" dirty="0" err="1" smtClean="0">
                <a:solidFill>
                  <a:sysClr val="windowText" lastClr="000000"/>
                </a:solidFill>
                <a:latin typeface="Arial" panose="020B0604020202020204" pitchFamily="34" charset="0"/>
              </a:rPr>
              <a:t>Hartwick</a:t>
            </a:r>
            <a:r>
              <a:rPr lang="en-GB" altLang="pt-PT" sz="2000" dirty="0" smtClean="0">
                <a:solidFill>
                  <a:sysClr val="windowText" lastClr="000000"/>
                </a:solidFill>
                <a:latin typeface="Arial" panose="020B0604020202020204" pitchFamily="34" charset="0"/>
              </a:rPr>
              <a:t> rule (weak sustainability).</a:t>
            </a:r>
          </a:p>
          <a:p>
            <a:pPr marL="457200" lvl="0" indent="-457200" algn="l">
              <a:lnSpc>
                <a:spcPct val="80000"/>
              </a:lnSpc>
              <a:buFont typeface="Arial" panose="020B0604020202020204" pitchFamily="34" charset="0"/>
              <a:buAutoNum type="arabicPeriod"/>
              <a:defRPr/>
            </a:pPr>
            <a:r>
              <a:rPr lang="en-GB" altLang="pt-PT" sz="2000" dirty="0" smtClean="0">
                <a:solidFill>
                  <a:sysClr val="windowText" lastClr="000000"/>
                </a:solidFill>
                <a:latin typeface="Arial" panose="020B0604020202020204" pitchFamily="34" charset="0"/>
              </a:rPr>
              <a:t>Application problems with both weak and strong sustainability criteria.</a:t>
            </a:r>
          </a:p>
          <a:p>
            <a:pPr marL="457200" lvl="0" indent="-457200" algn="l">
              <a:lnSpc>
                <a:spcPct val="80000"/>
              </a:lnSpc>
              <a:buFont typeface="Arial" panose="020B0604020202020204" pitchFamily="34" charset="0"/>
              <a:buAutoNum type="arabicPeriod"/>
              <a:defRPr/>
            </a:pPr>
            <a:r>
              <a:rPr lang="en-GB" altLang="pt-PT" sz="2000" dirty="0" smtClean="0">
                <a:solidFill>
                  <a:sysClr val="windowText" lastClr="000000"/>
                </a:solidFill>
                <a:latin typeface="Arial" panose="020B0604020202020204" pitchFamily="34" charset="0"/>
              </a:rPr>
              <a:t>Sustainability indicators</a:t>
            </a:r>
          </a:p>
          <a:p>
            <a:pPr marL="457200" lvl="0" indent="-457200" algn="l">
              <a:lnSpc>
                <a:spcPct val="80000"/>
              </a:lnSpc>
              <a:buFont typeface="Arial" panose="020B0604020202020204" pitchFamily="34" charset="0"/>
              <a:buAutoNum type="arabicPeriod"/>
              <a:defRPr/>
            </a:pPr>
            <a:endParaRPr lang="pt-PT" altLang="pt-PT" sz="2000" dirty="0" smtClea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  <a:p>
            <a:pPr algn="l" eaLnBrk="1" hangingPunct="1">
              <a:lnSpc>
                <a:spcPct val="90000"/>
              </a:lnSpc>
            </a:pPr>
            <a:endParaRPr lang="pt-PT" altLang="pt-PT" sz="2600" dirty="0">
              <a:solidFill>
                <a:srgbClr val="0D0D0D"/>
              </a:solidFill>
            </a:endParaRPr>
          </a:p>
          <a:p>
            <a:pPr algn="l" eaLnBrk="1" hangingPunct="1">
              <a:lnSpc>
                <a:spcPct val="90000"/>
              </a:lnSpc>
            </a:pPr>
            <a:endParaRPr lang="en-US" altLang="pt-PT" sz="30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9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0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1421" y="-1247283"/>
            <a:ext cx="14072824" cy="791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5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4221" y="-1079500"/>
            <a:ext cx="14118001" cy="793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5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56823" y="515155"/>
            <a:ext cx="38636" cy="55894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95459" y="6104586"/>
            <a:ext cx="980082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785612" y="553792"/>
            <a:ext cx="9517488" cy="5460642"/>
          </a:xfrm>
          <a:custGeom>
            <a:avLst/>
            <a:gdLst>
              <a:gd name="connsiteX0" fmla="*/ 8198 w 6743849"/>
              <a:gd name="connsiteY0" fmla="*/ 0 h 5498276"/>
              <a:gd name="connsiteX1" fmla="*/ 1077145 w 6743849"/>
              <a:gd name="connsiteY1" fmla="*/ 4636394 h 5498276"/>
              <a:gd name="connsiteX2" fmla="*/ 6743849 w 6743849"/>
              <a:gd name="connsiteY2" fmla="*/ 5486400 h 549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43849" h="5498276">
                <a:moveTo>
                  <a:pt x="8198" y="0"/>
                </a:moveTo>
                <a:cubicBezTo>
                  <a:pt x="-18633" y="1860997"/>
                  <a:pt x="-45464" y="3721994"/>
                  <a:pt x="1077145" y="4636394"/>
                </a:cubicBezTo>
                <a:cubicBezTo>
                  <a:pt x="2199754" y="5550794"/>
                  <a:pt x="4471801" y="5518597"/>
                  <a:pt x="6743849" y="548640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TextBox 9"/>
          <p:cNvSpPr txBox="1"/>
          <p:nvPr/>
        </p:nvSpPr>
        <p:spPr>
          <a:xfrm>
            <a:off x="212501" y="515155"/>
            <a:ext cx="399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/>
              <a:t>K</a:t>
            </a:r>
            <a:endParaRPr lang="pt-PT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9247031" y="6104586"/>
            <a:ext cx="528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/>
              <a:t>X</a:t>
            </a:r>
            <a:endParaRPr lang="pt-PT" sz="3200" dirty="0"/>
          </a:p>
        </p:txBody>
      </p:sp>
      <p:sp>
        <p:nvSpPr>
          <p:cNvPr id="12" name="Freeform 11"/>
          <p:cNvSpPr/>
          <p:nvPr/>
        </p:nvSpPr>
        <p:spPr>
          <a:xfrm>
            <a:off x="1014813" y="515155"/>
            <a:ext cx="9275407" cy="5100034"/>
          </a:xfrm>
          <a:custGeom>
            <a:avLst/>
            <a:gdLst>
              <a:gd name="connsiteX0" fmla="*/ 28376 w 9275407"/>
              <a:gd name="connsiteY0" fmla="*/ 0 h 5100034"/>
              <a:gd name="connsiteX1" fmla="*/ 1432173 w 9275407"/>
              <a:gd name="connsiteY1" fmla="*/ 4121239 h 5100034"/>
              <a:gd name="connsiteX2" fmla="*/ 9275407 w 9275407"/>
              <a:gd name="connsiteY2" fmla="*/ 5100034 h 5100034"/>
              <a:gd name="connsiteX3" fmla="*/ 9275407 w 9275407"/>
              <a:gd name="connsiteY3" fmla="*/ 5100034 h 5100034"/>
              <a:gd name="connsiteX4" fmla="*/ 9275407 w 9275407"/>
              <a:gd name="connsiteY4" fmla="*/ 5100034 h 5100034"/>
              <a:gd name="connsiteX5" fmla="*/ 9275407 w 9275407"/>
              <a:gd name="connsiteY5" fmla="*/ 5100034 h 510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75407" h="5100034">
                <a:moveTo>
                  <a:pt x="28376" y="0"/>
                </a:moveTo>
                <a:cubicBezTo>
                  <a:pt x="-40312" y="1635616"/>
                  <a:pt x="-108999" y="3271233"/>
                  <a:pt x="1432173" y="4121239"/>
                </a:cubicBezTo>
                <a:cubicBezTo>
                  <a:pt x="2973345" y="4971245"/>
                  <a:pt x="9275407" y="5100034"/>
                  <a:pt x="9275407" y="5100034"/>
                </a:cubicBezTo>
                <a:lnTo>
                  <a:pt x="9275407" y="5100034"/>
                </a:lnTo>
                <a:lnTo>
                  <a:pt x="9275407" y="5100034"/>
                </a:lnTo>
                <a:lnTo>
                  <a:pt x="9275407" y="5100034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Freeform 12"/>
          <p:cNvSpPr/>
          <p:nvPr/>
        </p:nvSpPr>
        <p:spPr>
          <a:xfrm>
            <a:off x="1275008" y="515155"/>
            <a:ext cx="4584879" cy="4443211"/>
          </a:xfrm>
          <a:custGeom>
            <a:avLst/>
            <a:gdLst>
              <a:gd name="connsiteX0" fmla="*/ 0 w 4584879"/>
              <a:gd name="connsiteY0" fmla="*/ 0 h 4443211"/>
              <a:gd name="connsiteX1" fmla="*/ 772733 w 4584879"/>
              <a:gd name="connsiteY1" fmla="*/ 3593206 h 4443211"/>
              <a:gd name="connsiteX2" fmla="*/ 4584879 w 4584879"/>
              <a:gd name="connsiteY2" fmla="*/ 4443211 h 4443211"/>
              <a:gd name="connsiteX3" fmla="*/ 4584879 w 4584879"/>
              <a:gd name="connsiteY3" fmla="*/ 4443211 h 444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4879" h="4443211">
                <a:moveTo>
                  <a:pt x="0" y="0"/>
                </a:moveTo>
                <a:cubicBezTo>
                  <a:pt x="4293" y="1426335"/>
                  <a:pt x="8587" y="2852671"/>
                  <a:pt x="772733" y="3593206"/>
                </a:cubicBezTo>
                <a:cubicBezTo>
                  <a:pt x="1536879" y="4333741"/>
                  <a:pt x="4584879" y="4443211"/>
                  <a:pt x="4584879" y="4443211"/>
                </a:cubicBezTo>
                <a:lnTo>
                  <a:pt x="4584879" y="4443211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TextBox 13"/>
          <p:cNvSpPr txBox="1"/>
          <p:nvPr/>
        </p:nvSpPr>
        <p:spPr>
          <a:xfrm>
            <a:off x="10496282" y="5722046"/>
            <a:ext cx="837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/>
              <a:t>Y1</a:t>
            </a:r>
            <a:endParaRPr lang="pt-PT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0483402" y="5322801"/>
            <a:ext cx="837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/>
              <a:t>Y2</a:t>
            </a:r>
            <a:endParaRPr lang="pt-PT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6040191" y="4665978"/>
            <a:ext cx="837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/>
              <a:t>Y3</a:t>
            </a:r>
            <a:endParaRPr lang="pt-PT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5125792" y="727592"/>
            <a:ext cx="56280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/>
              <a:t>Pressupostos de </a:t>
            </a:r>
            <a:r>
              <a:rPr lang="pt-PT" sz="2400" dirty="0" err="1" smtClean="0"/>
              <a:t>Solow</a:t>
            </a:r>
            <a:r>
              <a:rPr lang="pt-PT" sz="2400" dirty="0" smtClean="0"/>
              <a:t> e </a:t>
            </a:r>
            <a:r>
              <a:rPr lang="pt-PT" sz="2400" dirty="0" err="1" smtClean="0"/>
              <a:t>Hartwick</a:t>
            </a:r>
            <a:r>
              <a:rPr lang="pt-PT" sz="2400" dirty="0" smtClean="0"/>
              <a:t>: </a:t>
            </a:r>
          </a:p>
          <a:p>
            <a:r>
              <a:rPr lang="pt-PT" sz="2400" dirty="0" smtClean="0"/>
              <a:t>- Capital </a:t>
            </a:r>
            <a:r>
              <a:rPr lang="pt-PT" sz="2400" dirty="0" err="1" smtClean="0"/>
              <a:t>manufacturado</a:t>
            </a:r>
            <a:r>
              <a:rPr lang="pt-PT" sz="2400" dirty="0" smtClean="0"/>
              <a:t> (K) e o uso de um recurso não renovável (X) são substitutos perfeitos mas são ambos essenciais à produção</a:t>
            </a:r>
          </a:p>
          <a:p>
            <a:r>
              <a:rPr lang="pt-PT" sz="2400" dirty="0" smtClean="0"/>
              <a:t>- Y1, Y2 e Y3 são níveis crescentes de produção (</a:t>
            </a:r>
            <a:r>
              <a:rPr lang="pt-PT" sz="2400" dirty="0" err="1" smtClean="0"/>
              <a:t>iso</a:t>
            </a:r>
            <a:r>
              <a:rPr lang="pt-PT" sz="2400" dirty="0" smtClean="0"/>
              <a:t>-quantas)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2244978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93843" y="2148861"/>
            <a:ext cx="9604309" cy="1232187"/>
          </a:xfrm>
        </p:spPr>
        <p:txBody>
          <a:bodyPr>
            <a:normAutofit fontScale="90000"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pt-PT" sz="3800" b="1" i="0" baseline="0" dirty="0">
                <a:solidFill>
                  <a:srgbClr val="2D2E2D"/>
                </a:solidFill>
                <a:latin typeface="Arial"/>
                <a:ea typeface="+mj-ea"/>
                <a:cs typeface="+mj-cs"/>
              </a:rPr>
              <a:t>Como promover um desenvolvimento</a:t>
            </a:r>
            <a:r>
              <a:rPr lang="pt-PT" sz="3800" b="1" i="0" dirty="0">
                <a:solidFill>
                  <a:srgbClr val="2D2E2D"/>
                </a:solidFill>
                <a:latin typeface="Arial"/>
                <a:ea typeface="+mj-ea"/>
                <a:cs typeface="+mj-cs"/>
              </a:rPr>
              <a:t> </a:t>
            </a:r>
            <a:r>
              <a:rPr lang="pt-PT" sz="3800" b="1" i="0" baseline="0" dirty="0">
                <a:solidFill>
                  <a:srgbClr val="2D2E2D"/>
                </a:solidFill>
                <a:latin typeface="Arial"/>
                <a:ea typeface="+mj-ea"/>
                <a:cs typeface="+mj-cs"/>
              </a:rPr>
              <a:t>sustentável da agricultura portuguesa</a:t>
            </a:r>
            <a:r>
              <a:rPr lang="pt-PT" sz="3800" b="1" i="0" baseline="0" dirty="0" smtClean="0">
                <a:solidFill>
                  <a:srgbClr val="2D2E2D"/>
                </a:solidFill>
                <a:latin typeface="Arial"/>
                <a:ea typeface="+mj-ea"/>
                <a:cs typeface="+mj-cs"/>
              </a:rPr>
              <a:t>?</a:t>
            </a:r>
            <a:endParaRPr lang="pt-PT" sz="3800" b="1" i="0" baseline="0" dirty="0">
              <a:solidFill>
                <a:srgbClr val="2D2E2D"/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93844" y="5494125"/>
            <a:ext cx="9604310" cy="717224"/>
          </a:xfrm>
        </p:spPr>
        <p:txBody>
          <a:bodyPr>
            <a:noAutofit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pt-PT" sz="2000" b="1" i="0" dirty="0" smtClean="0">
                <a:solidFill>
                  <a:schemeClr val="tx1"/>
                </a:solidFill>
              </a:rPr>
              <a:t>José Lima Santos </a:t>
            </a:r>
            <a:endParaRPr lang="pt-PT" sz="2000" b="1" i="0" dirty="0">
              <a:solidFill>
                <a:schemeClr val="tx1"/>
              </a:solidFill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pt-PT" sz="2000" b="0" i="0" dirty="0" smtClean="0">
                <a:solidFill>
                  <a:schemeClr val="tx1"/>
                </a:solidFill>
              </a:rPr>
              <a:t>Professor </a:t>
            </a:r>
            <a:r>
              <a:rPr lang="pt-PT" sz="2000" b="0" i="0" dirty="0">
                <a:solidFill>
                  <a:schemeClr val="tx1"/>
                </a:solidFill>
              </a:rPr>
              <a:t>do ISA, </a:t>
            </a:r>
            <a:r>
              <a:rPr lang="pt-PT" sz="2000" b="0" i="0" dirty="0" err="1" smtClean="0">
                <a:solidFill>
                  <a:schemeClr val="tx1"/>
                </a:solidFill>
              </a:rPr>
              <a:t>ULisboa</a:t>
            </a:r>
            <a:endParaRPr lang="pt-PT" sz="2000" b="0" i="0" dirty="0">
              <a:solidFill>
                <a:schemeClr val="tx1"/>
              </a:solidFill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endParaRPr lang="pt-PT" sz="1600" b="0" i="0" dirty="0">
              <a:solidFill>
                <a:schemeClr val="tx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293845" y="6289726"/>
            <a:ext cx="55837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FCG, 29 de Novembro de 2016</a:t>
            </a:r>
          </a:p>
        </p:txBody>
      </p:sp>
      <p:cxnSp>
        <p:nvCxnSpPr>
          <p:cNvPr id="7" name="Conexão reta 6"/>
          <p:cNvCxnSpPr/>
          <p:nvPr/>
        </p:nvCxnSpPr>
        <p:spPr>
          <a:xfrm>
            <a:off x="1293844" y="5406783"/>
            <a:ext cx="7539318" cy="179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50"/>
          <a:stretch/>
        </p:blipFill>
        <p:spPr>
          <a:xfrm>
            <a:off x="6095999" y="57540"/>
            <a:ext cx="6080760" cy="172464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249273" y="919860"/>
            <a:ext cx="5082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latin typeface="Arial Narrow" panose="020B0606020202030204" pitchFamily="34" charset="0"/>
                <a:cs typeface="Arial" panose="020B0604020202020204" pitchFamily="34" charset="0"/>
              </a:rPr>
              <a:t>3º ROTEIRO</a:t>
            </a:r>
            <a:r>
              <a:rPr lang="pt-PT" sz="2800" dirty="0">
                <a:latin typeface="Arial Narrow" panose="020B0606020202030204" pitchFamily="34" charset="0"/>
              </a:rPr>
              <a:t> </a:t>
            </a:r>
            <a:r>
              <a:rPr lang="pt-PT" sz="3600" dirty="0"/>
              <a:t>|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3843" y="3650864"/>
            <a:ext cx="9604309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pt-PT" sz="2800" i="1" dirty="0" smtClean="0">
                <a:solidFill>
                  <a:srgbClr val="2D2E2D"/>
                </a:solidFill>
                <a:latin typeface="Arial"/>
              </a:rPr>
              <a:t>- mudar de modelo tecnológico</a:t>
            </a:r>
            <a:r>
              <a:rPr lang="pt-PT" sz="2800" i="1" dirty="0">
                <a:solidFill>
                  <a:srgbClr val="2D2E2D"/>
                </a:solidFill>
                <a:latin typeface="Arial"/>
              </a:rPr>
              <a:t/>
            </a:r>
            <a:br>
              <a:rPr lang="pt-PT" sz="2800" i="1" dirty="0">
                <a:solidFill>
                  <a:srgbClr val="2D2E2D"/>
                </a:solidFill>
                <a:latin typeface="Arial"/>
              </a:rPr>
            </a:br>
            <a:r>
              <a:rPr lang="pt-PT" sz="2800" i="1" dirty="0" smtClean="0">
                <a:solidFill>
                  <a:srgbClr val="2D2E2D"/>
                </a:solidFill>
                <a:latin typeface="Arial"/>
              </a:rPr>
              <a:t>- remunerar bens públicos</a:t>
            </a:r>
            <a:endParaRPr lang="pt-PT" sz="2800" i="1" dirty="0"/>
          </a:p>
        </p:txBody>
      </p:sp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897467" y="1347789"/>
            <a:ext cx="9821333" cy="4324878"/>
          </a:xfrm>
        </p:spPr>
        <p:txBody>
          <a:bodyPr>
            <a:normAutofit/>
          </a:bodyPr>
          <a:lstStyle/>
          <a:p>
            <a:pPr marL="358775" indent="-358775">
              <a:buClr>
                <a:srgbClr val="D15A3E"/>
              </a:buClr>
              <a:buNone/>
            </a:pPr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1. </a:t>
            </a:r>
            <a:r>
              <a:rPr lang="pt-PT" sz="2800" b="1" dirty="0" smtClean="0">
                <a:solidFill>
                  <a:schemeClr val="accent2">
                    <a:lumMod val="50000"/>
                  </a:schemeClr>
                </a:solidFill>
              </a:rPr>
              <a:t>Será o nosso modelo tecnológico sustentável?</a:t>
            </a:r>
            <a:endParaRPr lang="pt-PT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58775" indent="-358775">
              <a:buClr>
                <a:srgbClr val="D15A3E"/>
              </a:buClr>
              <a:buNone/>
            </a:pPr>
            <a:r>
              <a:rPr lang="pt-PT" sz="2800" b="1" dirty="0">
                <a:solidFill>
                  <a:schemeClr val="accent2">
                    <a:lumMod val="50000"/>
                  </a:schemeClr>
                </a:solidFill>
              </a:rPr>
              <a:t>2. </a:t>
            </a:r>
            <a:r>
              <a:rPr lang="pt-PT" sz="2800" b="1" dirty="0" smtClean="0">
                <a:solidFill>
                  <a:schemeClr val="accent2">
                    <a:lumMod val="50000"/>
                  </a:schemeClr>
                </a:solidFill>
              </a:rPr>
              <a:t>O modelo químico-mecânico: sucessos e impasses</a:t>
            </a:r>
            <a:endParaRPr lang="pt-PT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58775" indent="-358775">
              <a:buClr>
                <a:srgbClr val="D15A3E"/>
              </a:buClr>
              <a:buNone/>
            </a:pPr>
            <a:r>
              <a:rPr lang="pt-PT" sz="2800" b="1" dirty="0">
                <a:solidFill>
                  <a:schemeClr val="accent2">
                    <a:lumMod val="50000"/>
                  </a:schemeClr>
                </a:solidFill>
              </a:rPr>
              <a:t>3. </a:t>
            </a:r>
            <a:r>
              <a:rPr lang="pt-PT" sz="2800" b="1" dirty="0" smtClean="0">
                <a:solidFill>
                  <a:schemeClr val="accent2">
                    <a:lumMod val="50000"/>
                  </a:schemeClr>
                </a:solidFill>
              </a:rPr>
              <a:t>Uma transição desejável: a intensificação sustentável</a:t>
            </a:r>
            <a:endParaRPr lang="pt-PT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58775" indent="-358775">
              <a:buClr>
                <a:srgbClr val="D15A3E"/>
              </a:buClr>
              <a:buNone/>
            </a:pPr>
            <a:r>
              <a:rPr lang="pt-PT" sz="2800" b="1" dirty="0">
                <a:solidFill>
                  <a:schemeClr val="accent2">
                    <a:lumMod val="50000"/>
                  </a:schemeClr>
                </a:solidFill>
              </a:rPr>
              <a:t>4. Como promover </a:t>
            </a:r>
            <a:r>
              <a:rPr lang="pt-PT" sz="2800" b="1" dirty="0" smtClean="0">
                <a:solidFill>
                  <a:schemeClr val="accent2">
                    <a:lumMod val="50000"/>
                  </a:schemeClr>
                </a:solidFill>
              </a:rPr>
              <a:t>a intensificação sustentável?</a:t>
            </a:r>
            <a:endParaRPr lang="pt-PT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58775" indent="-358775">
              <a:buClr>
                <a:srgbClr val="D15A3E"/>
              </a:buClr>
              <a:buNone/>
            </a:pPr>
            <a:r>
              <a:rPr lang="pt-PT" sz="2800" b="1" dirty="0">
                <a:solidFill>
                  <a:schemeClr val="accent2">
                    <a:lumMod val="50000"/>
                  </a:schemeClr>
                </a:solidFill>
              </a:rPr>
              <a:t>5. </a:t>
            </a:r>
            <a:r>
              <a:rPr lang="pt-PT" sz="2800" b="1" dirty="0" smtClean="0">
                <a:solidFill>
                  <a:schemeClr val="accent2">
                    <a:lumMod val="50000"/>
                  </a:schemeClr>
                </a:solidFill>
              </a:rPr>
              <a:t>Bens privados e bens públicos: qual o melhor foco para a intervenção pública na agricultura?</a:t>
            </a:r>
            <a:endParaRPr lang="pt-PT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58775" indent="-358775">
              <a:buClr>
                <a:srgbClr val="D15A3E"/>
              </a:buClr>
              <a:buNone/>
            </a:pPr>
            <a:r>
              <a:rPr lang="pt-PT" sz="2800" b="1" dirty="0">
                <a:solidFill>
                  <a:schemeClr val="accent2">
                    <a:lumMod val="50000"/>
                  </a:schemeClr>
                </a:solidFill>
              </a:rPr>
              <a:t>6. </a:t>
            </a:r>
            <a:r>
              <a:rPr lang="pt-PT" sz="2800" b="1" dirty="0" smtClean="0">
                <a:solidFill>
                  <a:schemeClr val="accent2">
                    <a:lumMod val="50000"/>
                  </a:schemeClr>
                </a:solidFill>
              </a:rPr>
              <a:t>Agenda política: (1) mudar de modelo tecnológico; (2) remunerar bens públicos</a:t>
            </a:r>
            <a:endParaRPr lang="pt-PT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358775" indent="-358775">
              <a:buClr>
                <a:srgbClr val="D15A3E"/>
              </a:buClr>
              <a:buNone/>
            </a:pPr>
            <a:endParaRPr lang="pt-PT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2860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93762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15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6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058399" cy="1320800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pt-PT" sz="3200" b="1" i="0" dirty="0">
                <a:solidFill>
                  <a:schemeClr val="accent2">
                    <a:lumMod val="50000"/>
                  </a:schemeClr>
                </a:solidFill>
                <a:latin typeface="Arial"/>
                <a:ea typeface="+mj-ea"/>
                <a:cs typeface="+mj-cs"/>
              </a:rPr>
              <a:t>1. </a:t>
            </a:r>
            <a:r>
              <a:rPr lang="pt-PT" sz="3200" b="1" i="0" dirty="0" smtClean="0">
                <a:solidFill>
                  <a:schemeClr val="accent2">
                    <a:lumMod val="50000"/>
                  </a:schemeClr>
                </a:solidFill>
                <a:latin typeface="Arial"/>
                <a:ea typeface="+mj-ea"/>
                <a:cs typeface="+mj-cs"/>
              </a:rPr>
              <a:t>Será o nosso modelo tecnológico sustentável?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4" y="1737255"/>
            <a:ext cx="5435599" cy="4438578"/>
          </a:xfrm>
        </p:spPr>
        <p:txBody>
          <a:bodyPr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2005-2008 -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aumento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do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preço dos cereais e dos alimentos em geral. </a:t>
            </a: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2008: preços sobem </a:t>
            </a:r>
            <a:r>
              <a:rPr lang="pt-PT" sz="2400" u="sng" dirty="0" smtClean="0">
                <a:solidFill>
                  <a:srgbClr val="2D2E2D"/>
                </a:solidFill>
                <a:latin typeface="Arial"/>
              </a:rPr>
              <a:t>2,5x</a:t>
            </a: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Todos produtos agrícolas batem records históricos.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Entretanto,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os preços já desceram, mas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permanece…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… tendência para preços a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níveis superiores aos da última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década do século XX.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16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865" y="1737255"/>
            <a:ext cx="5080140" cy="381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8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312399" cy="1320800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pt-PT" sz="3200" b="1" i="0" dirty="0">
                <a:solidFill>
                  <a:schemeClr val="accent2">
                    <a:lumMod val="50000"/>
                  </a:schemeClr>
                </a:solidFill>
                <a:latin typeface="Arial"/>
                <a:ea typeface="+mj-ea"/>
                <a:cs typeface="+mj-cs"/>
              </a:rPr>
              <a:t>1. </a:t>
            </a:r>
            <a:r>
              <a:rPr lang="pt-PT" sz="3200" b="1" i="0" dirty="0" smtClean="0">
                <a:solidFill>
                  <a:schemeClr val="accent2">
                    <a:lumMod val="50000"/>
                  </a:schemeClr>
                </a:solidFill>
                <a:latin typeface="Arial"/>
                <a:ea typeface="+mj-ea"/>
                <a:cs typeface="+mj-cs"/>
              </a:rPr>
              <a:t>Será o nosso modelo tecnológico sustentável?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 useBgFill="1"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5" y="2319865"/>
            <a:ext cx="4047066" cy="3640668"/>
          </a:xfrm>
        </p:spPr>
        <p:txBody>
          <a:bodyPr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Estes picos de preços quebraram (pela 2ª vez) uma tendência de longo prazo de descida dos preços reais da alimentação desde a segunda guerra mundial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. 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17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066" y="1168398"/>
            <a:ext cx="6874934" cy="548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6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617199" cy="1320800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pt-PT" sz="3200" b="1" i="0" dirty="0">
                <a:solidFill>
                  <a:schemeClr val="accent2">
                    <a:lumMod val="50000"/>
                  </a:schemeClr>
                </a:solidFill>
                <a:latin typeface="Arial"/>
                <a:ea typeface="+mj-ea"/>
                <a:cs typeface="+mj-cs"/>
              </a:rPr>
              <a:t>1. </a:t>
            </a:r>
            <a:r>
              <a:rPr lang="pt-PT" sz="3200" b="1" i="0" dirty="0" smtClean="0">
                <a:solidFill>
                  <a:schemeClr val="accent2">
                    <a:lumMod val="50000"/>
                  </a:schemeClr>
                </a:solidFill>
                <a:latin typeface="Arial"/>
                <a:ea typeface="+mj-ea"/>
                <a:cs typeface="+mj-cs"/>
              </a:rPr>
              <a:t>Será o nosso modelo tecnológico sustentável?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 useBgFill="1"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4" y="1930399"/>
            <a:ext cx="5757333" cy="4610559"/>
          </a:xfrm>
        </p:spPr>
        <p:txBody>
          <a:bodyPr>
            <a:normAutofit lnSpcReduction="10000"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Simultaneamente,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os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stocks globais de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cereais caíram para menos de metade. 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Há 15 anos, os stocks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pré-colheita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permitiam satisfazer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115 dias de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consumo global.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Hoje,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permitem apenas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50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dias de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consumo global. 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Resultados: 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perceção global de </a:t>
            </a:r>
            <a:r>
              <a:rPr lang="pt-PT" sz="2200" dirty="0">
                <a:solidFill>
                  <a:srgbClr val="2D2E2D"/>
                </a:solidFill>
                <a:latin typeface="Arial"/>
              </a:rPr>
              <a:t>insegurança </a:t>
            </a: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alimentar 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comportamentos especulativos 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volatilidade </a:t>
            </a:r>
            <a:r>
              <a:rPr lang="pt-PT" sz="2200" dirty="0">
                <a:solidFill>
                  <a:srgbClr val="2D2E2D"/>
                </a:solidFill>
                <a:latin typeface="Arial"/>
              </a:rPr>
              <a:t>dos preços</a:t>
            </a: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.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18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67" y="1930398"/>
            <a:ext cx="5757333" cy="447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634133" cy="1320800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pt-PT" sz="3200" b="1" i="0" dirty="0">
                <a:solidFill>
                  <a:schemeClr val="accent2">
                    <a:lumMod val="50000"/>
                  </a:schemeClr>
                </a:solidFill>
                <a:latin typeface="Arial"/>
                <a:ea typeface="+mj-ea"/>
                <a:cs typeface="+mj-cs"/>
              </a:rPr>
              <a:t>1. </a:t>
            </a:r>
            <a:r>
              <a:rPr lang="pt-PT" sz="3200" b="1" i="0" dirty="0" smtClean="0">
                <a:solidFill>
                  <a:schemeClr val="accent2">
                    <a:lumMod val="50000"/>
                  </a:schemeClr>
                </a:solidFill>
                <a:latin typeface="Arial"/>
                <a:ea typeface="+mj-ea"/>
                <a:cs typeface="+mj-cs"/>
              </a:rPr>
              <a:t>Será o nosso modelo tecnológico sustentável?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 useBgFill="1"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3" y="1528692"/>
            <a:ext cx="10481732" cy="5012266"/>
          </a:xfrm>
        </p:spPr>
        <p:txBody>
          <a:bodyPr>
            <a:normAutofit lnSpcReduction="10000"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A insegurança alimentar no mundo de hoje é sobretudo devida a: 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falta de rendimento de muita gente nos PVD e, cada vez mais, também nos PD;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dificuldades de transporte e armazenamento da produção nos PVD;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volatilidade de preços – só em 2008, o número de pessoas em risco de insegurança alimentar cresceu de 800M para 1 000M.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… e </a:t>
            </a:r>
            <a:r>
              <a:rPr lang="pt-PT" sz="2200" u="sng" dirty="0" smtClean="0">
                <a:solidFill>
                  <a:srgbClr val="2D2E2D"/>
                </a:solidFill>
                <a:latin typeface="Arial"/>
              </a:rPr>
              <a:t>não</a:t>
            </a: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 tanto a uma incapacidade produtiva à escala global. </a:t>
            </a:r>
          </a:p>
          <a:p>
            <a:pPr marL="228600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Contudo,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necessidade de alimentar um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mundo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com 9-10 000 M em 2050 pode vir a acrescentar também um desafio de produção.</a:t>
            </a:r>
          </a:p>
          <a:p>
            <a:pPr marL="228600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Crises de preços e redução dos stocks globais refletem maior tensão nos mercados e maior pressão sobre a oferta.</a:t>
            </a:r>
          </a:p>
          <a:p>
            <a:pPr marL="228600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Até que ponto o modelo tecnológico atualmente em vigor na agricultura (modelo químico-mecânico) será capaz de responder? 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19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9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301" y="-1092200"/>
            <a:ext cx="13824347" cy="795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7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93867" cy="846667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i="0" dirty="0" smtClean="0">
                <a:solidFill>
                  <a:schemeClr val="accent2">
                    <a:lumMod val="50000"/>
                  </a:schemeClr>
                </a:solidFill>
                <a:latin typeface="Arial"/>
                <a:ea typeface="+mj-ea"/>
                <a:cs typeface="+mj-cs"/>
              </a:rPr>
              <a:t>2. 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O modelo </a:t>
            </a:r>
            <a:r>
              <a:rPr lang="pt-PT" sz="3200" b="1" dirty="0" smtClean="0">
                <a:solidFill>
                  <a:schemeClr val="accent2">
                    <a:lumMod val="50000"/>
                  </a:schemeClr>
                </a:solidFill>
              </a:rPr>
              <a:t>químico-mecânico e os seus sucessos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4" y="1608667"/>
            <a:ext cx="10684933" cy="4567166"/>
          </a:xfrm>
        </p:spPr>
        <p:txBody>
          <a:bodyPr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Na Europa do pós-Guerra difundiu-se um novo modelo tecnológico na agricultura baseado na dupla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substituição: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de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trabalho humano por máquinas (vertente mecânica), que permitiu a cada trabalhador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cobrir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áreas cada vez maiores; 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de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processos ecológicos por inputs químicos e outros (vertente química), que aumentou a produtividade da terra (intensificação).</a:t>
            </a:r>
          </a:p>
          <a:p>
            <a:pPr marL="228600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Esta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dupla substituição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aumentou a produtividade do trabalho agrícola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... 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... e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permitiu, assim, transferir milhões de ativos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da agricultura para os sectores emergentes da indústria e dos serviços.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20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3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93867" cy="846667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2. 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O modelo químico-mecânico e os seus sucessos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4" y="1608666"/>
            <a:ext cx="10684933" cy="4775201"/>
          </a:xfrm>
        </p:spPr>
        <p:txBody>
          <a:bodyPr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600" dirty="0">
                <a:solidFill>
                  <a:srgbClr val="2D2E2D"/>
                </a:solidFill>
                <a:latin typeface="Arial"/>
              </a:rPr>
              <a:t>A posterior generalização deste modelo </a:t>
            </a:r>
            <a:r>
              <a:rPr lang="pt-PT" sz="2600" dirty="0" smtClean="0">
                <a:solidFill>
                  <a:srgbClr val="2D2E2D"/>
                </a:solidFill>
                <a:latin typeface="Arial"/>
              </a:rPr>
              <a:t>tecnológico aos PVD (“revolução verde”) permitiu multiplicar </a:t>
            </a:r>
            <a:r>
              <a:rPr lang="pt-PT" sz="2600" dirty="0">
                <a:solidFill>
                  <a:srgbClr val="2D2E2D"/>
                </a:solidFill>
                <a:latin typeface="Arial"/>
              </a:rPr>
              <a:t>por 3 a produção global de </a:t>
            </a:r>
            <a:r>
              <a:rPr lang="pt-PT" sz="2600" dirty="0" smtClean="0">
                <a:solidFill>
                  <a:srgbClr val="2D2E2D"/>
                </a:solidFill>
                <a:latin typeface="Arial"/>
              </a:rPr>
              <a:t>cereais. </a:t>
            </a:r>
            <a:endParaRPr lang="pt-PT" sz="2600" dirty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Neste processo, foram fatores-chave; 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a rápida adoção de var. </a:t>
            </a:r>
            <a:r>
              <a:rPr lang="pt-PT" sz="2200" dirty="0">
                <a:solidFill>
                  <a:srgbClr val="2D2E2D"/>
                </a:solidFill>
                <a:latin typeface="Arial"/>
              </a:rPr>
              <a:t>de trigo e arroz de alto </a:t>
            </a: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rendimento </a:t>
            </a:r>
            <a:r>
              <a:rPr lang="pt-PT" sz="2200" dirty="0">
                <a:solidFill>
                  <a:srgbClr val="2D2E2D"/>
                </a:solidFill>
                <a:latin typeface="Arial"/>
              </a:rPr>
              <a:t>e do </a:t>
            </a: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milho-híbrido;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multiplicação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por 3 da área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irrigada;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a multiplicação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por 11 do uso global de fertilizantes. 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A artificialização dos </a:t>
            </a:r>
            <a:r>
              <a:rPr lang="pt-PT" sz="2400" dirty="0" err="1">
                <a:solidFill>
                  <a:srgbClr val="2D2E2D"/>
                </a:solidFill>
                <a:latin typeface="Arial"/>
              </a:rPr>
              <a:t>agro-ecossistemas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promovida pelo modelo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químico-mecânico permitiu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aumentar a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produção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principalmente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através… </a:t>
            </a: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… </a:t>
            </a:r>
            <a:r>
              <a:rPr lang="pt-PT" sz="2200" dirty="0">
                <a:solidFill>
                  <a:srgbClr val="2D2E2D"/>
                </a:solidFill>
                <a:latin typeface="Arial"/>
              </a:rPr>
              <a:t>do aumento da produção por hectare (intensificação) e </a:t>
            </a:r>
            <a:endParaRPr lang="pt-PT" sz="2200" dirty="0" smtClean="0">
              <a:solidFill>
                <a:srgbClr val="2D2E2D"/>
              </a:solidFill>
              <a:latin typeface="Arial"/>
            </a:endParaRP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… </a:t>
            </a:r>
            <a:r>
              <a:rPr lang="pt-PT" sz="2200" dirty="0">
                <a:solidFill>
                  <a:srgbClr val="2D2E2D"/>
                </a:solidFill>
                <a:latin typeface="Arial"/>
              </a:rPr>
              <a:t>não tanto da expansão da área agrícola</a:t>
            </a: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.</a:t>
            </a: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21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6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93867" cy="846667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dirty="0" smtClean="0">
                <a:solidFill>
                  <a:schemeClr val="accent2">
                    <a:lumMod val="50000"/>
                  </a:schemeClr>
                </a:solidFill>
                <a:latin typeface="Arial"/>
              </a:rPr>
              <a:t>2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. 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O modelo químico-mecânico e os seus sucessos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22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sp useBgFill="1">
        <p:nvSpPr>
          <p:cNvPr id="6" name="Marcador de Posição de Conteúdo 2"/>
          <p:cNvSpPr>
            <a:spLocks noGrp="1"/>
          </p:cNvSpPr>
          <p:nvPr>
            <p:ph idx="1"/>
          </p:nvPr>
        </p:nvSpPr>
        <p:spPr>
          <a:xfrm>
            <a:off x="812800" y="1828800"/>
            <a:ext cx="4256872" cy="4499433"/>
          </a:xfrm>
        </p:spPr>
        <p:txBody>
          <a:bodyPr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Estes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sucessos do modelo químico-mecânico tornaram possível: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a descida continuada dos preços dos alimentos desde 1950;</a:t>
            </a:r>
          </a:p>
          <a:p>
            <a:pPr marL="628650" lvl="1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200" dirty="0" smtClean="0">
                <a:solidFill>
                  <a:srgbClr val="2D2E2D"/>
                </a:solidFill>
                <a:latin typeface="Arial"/>
              </a:rPr>
              <a:t>salvar muitos sistemas naturais, que teriam sido convertidos em área agrícola caso não tivesse havido aumento da produtividade da terra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dirty="0"/>
          </a:p>
        </p:txBody>
      </p:sp>
      <p:sp>
        <p:nvSpPr>
          <p:cNvPr id="7" name="Marcador de Posição do Número do Diapositivo 3"/>
          <p:cNvSpPr txBox="1">
            <a:spLocks/>
          </p:cNvSpPr>
          <p:nvPr/>
        </p:nvSpPr>
        <p:spPr>
          <a:xfrm>
            <a:off x="8743063" y="6328233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pPr/>
              <a:t>22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099" y="1445793"/>
            <a:ext cx="6157128" cy="491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93867" cy="846667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i="0" dirty="0" smtClean="0">
                <a:solidFill>
                  <a:schemeClr val="accent2">
                    <a:lumMod val="50000"/>
                  </a:schemeClr>
                </a:solidFill>
                <a:latin typeface="Arial"/>
                <a:ea typeface="+mj-ea"/>
                <a:cs typeface="+mj-cs"/>
              </a:rPr>
              <a:t>2. </a:t>
            </a:r>
            <a:r>
              <a:rPr lang="pt-PT" sz="3200" b="1" dirty="0" smtClean="0">
                <a:solidFill>
                  <a:schemeClr val="accent2">
                    <a:lumMod val="50000"/>
                  </a:schemeClr>
                </a:solidFill>
              </a:rPr>
              <a:t>Modelo químico-mecânico: impasses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4" y="1625599"/>
            <a:ext cx="10684933" cy="4775201"/>
          </a:xfrm>
        </p:spPr>
        <p:txBody>
          <a:bodyPr>
            <a:normAutofit fontScale="92500" lnSpcReduction="20000"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600" dirty="0">
                <a:solidFill>
                  <a:srgbClr val="2D2E2D"/>
                </a:solidFill>
                <a:latin typeface="Arial"/>
              </a:rPr>
              <a:t>Passivo ambiental, que é necessário corrigir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600" dirty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600" dirty="0">
                <a:solidFill>
                  <a:srgbClr val="2D2E2D"/>
                </a:solidFill>
                <a:latin typeface="Arial"/>
              </a:rPr>
              <a:t>Limites na resposta das plantas aos fertilizantes e pesticidas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600" dirty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600" dirty="0" smtClean="0">
                <a:solidFill>
                  <a:srgbClr val="2D2E2D"/>
                </a:solidFill>
                <a:latin typeface="Arial"/>
              </a:rPr>
              <a:t>Limites </a:t>
            </a:r>
            <a:r>
              <a:rPr lang="pt-PT" sz="2600" dirty="0">
                <a:solidFill>
                  <a:srgbClr val="2D2E2D"/>
                </a:solidFill>
                <a:latin typeface="Arial"/>
              </a:rPr>
              <a:t>ao melhoramento genético das plantas 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600" dirty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600" dirty="0" smtClean="0">
                <a:solidFill>
                  <a:srgbClr val="2D2E2D"/>
                </a:solidFill>
                <a:latin typeface="Arial"/>
              </a:rPr>
              <a:t>Esgotamento </a:t>
            </a:r>
            <a:r>
              <a:rPr lang="pt-PT" sz="2600" dirty="0">
                <a:solidFill>
                  <a:srgbClr val="2D2E2D"/>
                </a:solidFill>
                <a:latin typeface="Arial"/>
              </a:rPr>
              <a:t>de recursos hídricos e redução nas disponibilidades de água para rega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600" dirty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600" dirty="0">
                <a:solidFill>
                  <a:srgbClr val="2D2E2D"/>
                </a:solidFill>
                <a:latin typeface="Arial"/>
              </a:rPr>
              <a:t>Impacte das alterações climáticas na produtividade das culturas agrícolas e nos recursos hídricos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600" dirty="0">
              <a:solidFill>
                <a:srgbClr val="2D2E2D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600" dirty="0">
                <a:solidFill>
                  <a:srgbClr val="2D2E2D"/>
                </a:solidFill>
                <a:latin typeface="Arial"/>
              </a:rPr>
              <a:t>Dependência de energia fóssil e vulnerabilidade face aos preços da energia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23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5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93867" cy="846667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2. 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Modelo químico-mecânico: impasses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3" y="2836333"/>
            <a:ext cx="3657599" cy="1320800"/>
          </a:xfrm>
        </p:spPr>
        <p:txBody>
          <a:bodyPr>
            <a:normAutofit/>
          </a:bodyPr>
          <a:lstStyle/>
          <a:p>
            <a:pPr marL="228600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Passivo ambiental, que é necessário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corrigir          (</a:t>
            </a:r>
            <a:r>
              <a:rPr lang="pt-PT" sz="2400" i="1" dirty="0" err="1" smtClean="0">
                <a:solidFill>
                  <a:srgbClr val="2D2E2D"/>
                </a:solidFill>
                <a:latin typeface="Arial"/>
              </a:rPr>
              <a:t>planetary</a:t>
            </a:r>
            <a:r>
              <a:rPr lang="pt-PT" sz="2400" i="1" dirty="0" smtClean="0">
                <a:solidFill>
                  <a:srgbClr val="2D2E2D"/>
                </a:solidFill>
                <a:latin typeface="Arial"/>
              </a:rPr>
              <a:t> </a:t>
            </a:r>
            <a:r>
              <a:rPr lang="pt-PT" sz="2400" i="1" dirty="0" err="1" smtClean="0">
                <a:solidFill>
                  <a:srgbClr val="2D2E2D"/>
                </a:solidFill>
                <a:latin typeface="Arial"/>
              </a:rPr>
              <a:t>boundaries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)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24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333" y="1338116"/>
            <a:ext cx="7437588" cy="551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5774267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2. 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Modelo químico-mecânico: impasses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3" y="2836333"/>
            <a:ext cx="3657599" cy="1320800"/>
          </a:xfrm>
        </p:spPr>
        <p:txBody>
          <a:bodyPr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Limites na resposta das plantas aos fertilizantes e pesticidas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25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182" y="0"/>
            <a:ext cx="4767820" cy="3710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194" y="3496733"/>
            <a:ext cx="4707285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5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93867" cy="846667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2. 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Modelo químico-mecânico: impasses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3" y="2836333"/>
            <a:ext cx="3657599" cy="1320800"/>
          </a:xfrm>
        </p:spPr>
        <p:txBody>
          <a:bodyPr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Limites ao melhoramento genético das plantas 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26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475" y="1151466"/>
            <a:ext cx="5962650" cy="2771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037" y="3944155"/>
            <a:ext cx="4310063" cy="291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0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93867" cy="846667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2. 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Modelo químico-mecânico: impasses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3" y="2836332"/>
            <a:ext cx="3996267" cy="1583267"/>
          </a:xfrm>
        </p:spPr>
        <p:txBody>
          <a:bodyPr>
            <a:normAutofit/>
          </a:bodyPr>
          <a:lstStyle/>
          <a:p>
            <a:pPr marL="228600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Esgotamento de recursos hídricos e redução nas disponibilidades de água para rega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400" dirty="0">
              <a:solidFill>
                <a:srgbClr val="2D2E2D"/>
              </a:solidFill>
              <a:latin typeface="Arial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27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686" y="1456267"/>
            <a:ext cx="7051191" cy="497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7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93867" cy="846667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2. 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Modelo químico-mecânico: impasses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199" y="1237949"/>
            <a:ext cx="11294533" cy="912584"/>
          </a:xfrm>
        </p:spPr>
        <p:txBody>
          <a:bodyPr>
            <a:normAutofit/>
          </a:bodyPr>
          <a:lstStyle/>
          <a:p>
            <a:pPr marL="228600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Impacte das alterações climáticas na produtividade das culturas agrícolas e nos recursos hídricos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400" dirty="0">
              <a:solidFill>
                <a:srgbClr val="2D2E2D"/>
              </a:solidFill>
              <a:latin typeface="Arial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28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4" y="2172156"/>
            <a:ext cx="12015046" cy="442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6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93867" cy="846667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2. 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Modelo químico-mecânico: impasses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199" y="1237949"/>
            <a:ext cx="11294533" cy="912584"/>
          </a:xfrm>
        </p:spPr>
        <p:txBody>
          <a:bodyPr>
            <a:normAutofit/>
          </a:bodyPr>
          <a:lstStyle/>
          <a:p>
            <a:pPr marL="228600" indent="-228600"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Impacte das alterações climáticas na produtividade das culturas agrícolas e nos recursos hídricos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endParaRPr lang="pt-PT" sz="2400" dirty="0">
              <a:solidFill>
                <a:srgbClr val="2D2E2D"/>
              </a:solidFill>
              <a:latin typeface="Arial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29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087" y="2150533"/>
            <a:ext cx="9381369" cy="402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0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"/>
            <a:ext cx="6804025" cy="672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82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93867" cy="846667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2. 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Modelo químico-mecânico: impasses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3" y="2768599"/>
            <a:ext cx="3962400" cy="1617134"/>
          </a:xfrm>
        </p:spPr>
        <p:txBody>
          <a:bodyPr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Dependência de energia fóssil e vulnerabilidade face aos preços da energia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30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066" y="1176795"/>
            <a:ext cx="7091063" cy="568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93867" cy="846667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2. 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Modelo químico-mecânico: impasses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3" y="2768599"/>
            <a:ext cx="3962400" cy="1617134"/>
          </a:xfrm>
        </p:spPr>
        <p:txBody>
          <a:bodyPr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Dependência de energia fóssil e vulnerabilidade face aos preços da energia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31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733" y="1353838"/>
            <a:ext cx="6976534" cy="529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9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93867" cy="846667"/>
          </a:xfrm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2. 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Modelo químico-mecânico: impasses</a:t>
            </a: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3" y="2768599"/>
            <a:ext cx="3962400" cy="1617134"/>
          </a:xfrm>
        </p:spPr>
        <p:txBody>
          <a:bodyPr>
            <a:normAutofit/>
          </a:bodyPr>
          <a:lstStyle/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Dependência de energia fóssil e vulnerabilidade face aos preços da energia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32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733" y="1456267"/>
            <a:ext cx="6062134" cy="538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3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15146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3. </a:t>
            </a:r>
            <a:r>
              <a:rPr lang="pt-PT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Uma</a:t>
            </a: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 transição desejável: a intensificação sustentável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64635" y="1625599"/>
            <a:ext cx="10371665" cy="4775201"/>
          </a:xfrm>
        </p:spPr>
        <p:txBody>
          <a:bodyPr>
            <a:normAutofit/>
          </a:bodyPr>
          <a:lstStyle/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Confrontamo-nos agora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com o dilema da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intensificação, que resulta da escassez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de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terra para assegurar simultaneamente: </a:t>
            </a:r>
          </a:p>
          <a:p>
            <a:pPr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Tx/>
              <a:buChar char="-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segurança alimentar</a:t>
            </a:r>
          </a:p>
          <a:p>
            <a:pPr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Tx/>
              <a:buChar char="-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conservação da biodiversidade e serviços dos ecossistemas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endParaRPr lang="pt-PT" sz="2400" dirty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Assim, se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o problema for: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“Como obter alimentação suficiente para 9-10 mil milhões em 2050 … 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… sem a perda de biodiversidade e as emissões de CO2 resultantes da simples expansão de terra cultivada?”</a:t>
            </a:r>
          </a:p>
          <a:p>
            <a:pPr marL="228600" indent="-22860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/>
              <a:buChar char="▪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A solução apontará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necessariamente para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algum tipo de intensificação, quer dizer: aumento da  produção por hectare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.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33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81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15146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3. </a:t>
            </a:r>
            <a:r>
              <a:rPr lang="pt-PT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Uma</a:t>
            </a: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 transição desejável: a intensificação sustentável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33401" y="1456267"/>
            <a:ext cx="5901265" cy="5143501"/>
          </a:xfrm>
        </p:spPr>
        <p:txBody>
          <a:bodyPr>
            <a:normAutofit/>
          </a:bodyPr>
          <a:lstStyle/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A intensificação, baseada em inputs, do passado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(modelo químico-mecânico) realmente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poupou terra para a natureza e os processos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ecológicos … 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… mas à custa de um uso cada vez mais ineficiente dos inputs e de perdas excessivas de inputs, que ampliaram … 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… as emissões poluentes (nitratos, GEE, pesticidas …), e 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a perda de recursos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– água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, solo, biodiversidade,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energia, polinizadores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e múltiplos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outros serviços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de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ecossistemas.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34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954" y="1032933"/>
            <a:ext cx="3770095" cy="2828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954" y="3623433"/>
            <a:ext cx="3770095" cy="282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5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15146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3. </a:t>
            </a:r>
            <a:r>
              <a:rPr lang="pt-PT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Uma</a:t>
            </a: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 transição desejável: a intensificação sustentável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75735" y="1583194"/>
            <a:ext cx="6574365" cy="4775201"/>
          </a:xfrm>
        </p:spPr>
        <p:txBody>
          <a:bodyPr>
            <a:normAutofit lnSpcReduction="10000"/>
          </a:bodyPr>
          <a:lstStyle/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Daí a necessidade de mudança de modelo tecnológico que nos afaste da intensificação baseada em inputs, mas mantendo o lado bom da intensificação: mais produção por hectare.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Por duas vias: 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Uso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de inputs mais dirigido, preciso e eficiente – intensificação baseada nas tecnologias da informação, deteção remota, </a:t>
            </a:r>
            <a:r>
              <a:rPr lang="pt-PT" sz="2400" dirty="0" err="1">
                <a:solidFill>
                  <a:srgbClr val="2D2E2D"/>
                </a:solidFill>
                <a:latin typeface="Arial"/>
              </a:rPr>
              <a:t>SIGs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, etc.; 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Redesenho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dos agroecossistemas para substituir inputs industriais por processos ecológicos – intensificação baseada em conhecimento ecológico.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35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1" y="1972331"/>
            <a:ext cx="4440996" cy="359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5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15146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3. </a:t>
            </a:r>
            <a:r>
              <a:rPr lang="pt-PT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Uma</a:t>
            </a: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 transição </a:t>
            </a:r>
            <a:r>
              <a:rPr lang="pt-PT" b="1" dirty="0" smtClean="0">
                <a:solidFill>
                  <a:schemeClr val="accent2">
                    <a:lumMod val="50000"/>
                  </a:schemeClr>
                </a:solidFill>
              </a:rPr>
              <a:t>desejável, … mas difícil, desafiante</a:t>
            </a: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64635" y="1625599"/>
            <a:ext cx="10371665" cy="4775201"/>
          </a:xfrm>
        </p:spPr>
        <p:txBody>
          <a:bodyPr>
            <a:normAutofit lnSpcReduction="10000"/>
          </a:bodyPr>
          <a:lstStyle/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Trata-se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portanto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de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desligar, tanto quanto possível, 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desejável aumento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da produção por hectare do nível de inputs por hectare.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Isto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permitir-nos-ia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sermos,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ao mesmo tempo, mais competitivos e mais amigos do ambiente.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grau em que este desligamento é possível não é ainda claro. </a:t>
            </a: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Há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certamente limites a esta estratégia tecnológica para obter soluções </a:t>
            </a:r>
            <a:r>
              <a:rPr lang="pt-PT" sz="2400" dirty="0" err="1">
                <a:solidFill>
                  <a:srgbClr val="2D2E2D"/>
                </a:solidFill>
                <a:latin typeface="Arial"/>
              </a:rPr>
              <a:t>win-win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e reduzir </a:t>
            </a:r>
            <a:r>
              <a:rPr lang="pt-PT" sz="2400" dirty="0" err="1">
                <a:solidFill>
                  <a:srgbClr val="2D2E2D"/>
                </a:solidFill>
                <a:latin typeface="Arial"/>
              </a:rPr>
              <a:t>trade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</a:t>
            </a:r>
            <a:r>
              <a:rPr lang="pt-PT" sz="2400" dirty="0" err="1">
                <a:solidFill>
                  <a:srgbClr val="2D2E2D"/>
                </a:solidFill>
                <a:latin typeface="Arial"/>
              </a:rPr>
              <a:t>offs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entre ambiente e economia.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Estes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limites são evidentes a curto prazo (</a:t>
            </a:r>
            <a:r>
              <a:rPr lang="pt-PT" sz="2400" dirty="0" err="1">
                <a:solidFill>
                  <a:srgbClr val="2D2E2D"/>
                </a:solidFill>
                <a:latin typeface="Arial"/>
              </a:rPr>
              <a:t>lock-ins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tecnológicos).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Por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exemplo, a total expressão do potencial genético das variedades de plantas que hoje usamos depende de </a:t>
            </a:r>
            <a:r>
              <a:rPr lang="pt-PT" sz="2400" dirty="0" err="1">
                <a:solidFill>
                  <a:srgbClr val="2D2E2D"/>
                </a:solidFill>
                <a:latin typeface="Arial"/>
              </a:rPr>
              <a:t>agro-ecossistemas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simples (reduzida competição, mas também reduzida ajuda de predadores e parasitoides, logo necessidade de pesticidas) com níveis elevados de nutrientes no solo (logo adubações copiosas).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36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93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15146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4. Como promover a intensificação sustentável?</a:t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64635" y="1625599"/>
            <a:ext cx="10371665" cy="4775201"/>
          </a:xfrm>
        </p:spPr>
        <p:txBody>
          <a:bodyPr>
            <a:normAutofit lnSpcReduction="10000"/>
          </a:bodyPr>
          <a:lstStyle/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A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intensificação de base ecológica depende de uma provisão reforçada e resiliente de serviços de polinização, controlo biótico de pragas e doenças, fertilidade do solo e outros serviços de ecossistemas,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… todos estes requerem ecossistemas saudáveis,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investimento em capital natural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(</a:t>
            </a:r>
            <a:r>
              <a:rPr lang="pt-PT" sz="2400" dirty="0" err="1">
                <a:solidFill>
                  <a:srgbClr val="2D2E2D"/>
                </a:solidFill>
                <a:latin typeface="Arial"/>
              </a:rPr>
              <a:t>ex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: matéria orgânica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e biodiversidade do solo, diversidade de fauna auxiliar, )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… para reduzir a nossa atual dependência de inputs industriais, ricos em energia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industrial cujo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preço está a aumentar. </a:t>
            </a: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Exemplo (pedagógico) de investimento em capital natural: 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aumentar o teor de matéria orgânica do solo no Alentejo para duplicar a capacidade de retenção de água na Primavera: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uma segunda barragem de Alqueva virtual!</a:t>
            </a:r>
            <a:endParaRPr lang="pt-PT" sz="2400" b="1" dirty="0">
              <a:solidFill>
                <a:srgbClr val="FF0000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endParaRPr lang="pt-PT" sz="2400" dirty="0">
              <a:solidFill>
                <a:srgbClr val="2D2E2D"/>
              </a:solidFill>
              <a:latin typeface="Arial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37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7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15146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4. Como promover a intensificação sustentável?</a:t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64635" y="1625599"/>
            <a:ext cx="10778065" cy="5067301"/>
          </a:xfrm>
        </p:spPr>
        <p:txBody>
          <a:bodyPr>
            <a:normAutofit/>
          </a:bodyPr>
          <a:lstStyle/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A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intensificação de base ecológica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requer, portanto,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proteger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serviços dos ecossistemas com valor para a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agricultura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, e.g.: polinização,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controlo biótico de pragas,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mecanismos relacionados com a fertilidade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solo.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Mas requer também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inovação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tecnológica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baseada em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conhecimento </a:t>
            </a:r>
            <a:r>
              <a:rPr lang="pt-PT" sz="2400" b="1" dirty="0" err="1">
                <a:solidFill>
                  <a:srgbClr val="FF0000"/>
                </a:solidFill>
                <a:latin typeface="Arial"/>
              </a:rPr>
              <a:t>agro-ecológico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.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Como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a luz de um farol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– e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ao contrário de tecnologia de precisão patenteável, tal como equipamento de rega gota-a-gota, OGM ou agricultura de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precisão – 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o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conhecimento ecológico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é, em grande medida, um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bem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público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, não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excluível, nem facilmente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patenteável.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Por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isso, não é atrativo para investimento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privado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em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investigação. 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Uma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forte prioridade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para as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políticas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públicas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 de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investigação nesta área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é,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portanto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essencial: desenvolver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o conhecimento </a:t>
            </a:r>
            <a:r>
              <a:rPr lang="pt-PT" sz="2400" dirty="0" err="1" smtClean="0">
                <a:solidFill>
                  <a:srgbClr val="2D2E2D"/>
                </a:solidFill>
                <a:latin typeface="Arial"/>
              </a:rPr>
              <a:t>agro-ecológico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relevante.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endParaRPr lang="pt-PT" sz="2400" dirty="0">
              <a:solidFill>
                <a:srgbClr val="2D2E2D"/>
              </a:solidFill>
              <a:latin typeface="Arial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38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29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15146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4. Como promover a intensificação sustentável?</a:t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64635" y="1333501"/>
            <a:ext cx="10778065" cy="5524499"/>
          </a:xfrm>
        </p:spPr>
        <p:txBody>
          <a:bodyPr>
            <a:normAutofit lnSpcReduction="10000"/>
          </a:bodyPr>
          <a:lstStyle/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Há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3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falhas de mercado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a bloquear a transição de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modelo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tecnológico no sentido da intensificação sustentável: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o caráter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de bem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público do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conhecimento </a:t>
            </a:r>
            <a:r>
              <a:rPr lang="pt-PT" sz="2400" b="1" dirty="0" err="1">
                <a:solidFill>
                  <a:srgbClr val="FF0000"/>
                </a:solidFill>
                <a:latin typeface="Arial"/>
              </a:rPr>
              <a:t>agro-ecológico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-&gt; requer políticas públicas de investigação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que apoiem 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avanço da ciência </a:t>
            </a:r>
            <a:r>
              <a:rPr lang="pt-PT" sz="2400" dirty="0" err="1" smtClean="0">
                <a:solidFill>
                  <a:srgbClr val="2D2E2D"/>
                </a:solidFill>
                <a:latin typeface="Arial"/>
              </a:rPr>
              <a:t>agro-ecológica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;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a não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remuneração pelo mercado da maior parte dos serviços dos ecossistemas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-&gt; requer políticas públicas de proteção dos ecossistemas ou de incentivo económico a esses mesmos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serviços;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- os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preços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de mercado dos alimentos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são cegos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à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respetiva pegada ecológica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-&gt; 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utilizar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incentivos económicos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para proteger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serviços de ecossistemas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confere maior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transparência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aos preços e permite guiar o consumidor no sentido de decisões de compra mais sustentáveis.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Logo, são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necessárias políticas públicas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para assegurar a transição de modelo tecnológico: é necessário colocar esta necessidade na agenda da política agrícola.</a:t>
            </a:r>
            <a:endParaRPr lang="pt-PT" sz="2400" dirty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endParaRPr lang="pt-PT" sz="2400" dirty="0">
              <a:solidFill>
                <a:srgbClr val="2D2E2D"/>
              </a:solidFill>
              <a:latin typeface="Arial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39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3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2776" y="-1001869"/>
            <a:ext cx="14163179" cy="79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03589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5. Bens privados e bens públicos: qual o melhor foco para a intervenção pública na agricultura?</a:t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40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Marcador de Posição de Conteúdo 2"/>
          <p:cNvSpPr>
            <a:spLocks noGrp="1"/>
          </p:cNvSpPr>
          <p:nvPr>
            <p:ph idx="1"/>
          </p:nvPr>
        </p:nvSpPr>
        <p:spPr>
          <a:xfrm>
            <a:off x="766232" y="2108200"/>
            <a:ext cx="10739965" cy="3924300"/>
          </a:xfrm>
        </p:spPr>
        <p:txBody>
          <a:bodyPr>
            <a:normAutofit/>
          </a:bodyPr>
          <a:lstStyle/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O uso da terra pela agricultura desempenha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múltiplas funções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no desenvolvimento sustentável: </a:t>
            </a: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 panose="020B0604020202020204" pitchFamily="34" charset="0"/>
              <a:buChar char="•"/>
            </a:pP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produção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de alimentos e equilíbrio da balança comercial, </a:t>
            </a:r>
            <a:endParaRPr lang="pt-PT" sz="2400" dirty="0" smtClean="0">
              <a:solidFill>
                <a:srgbClr val="2D2E2D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 panose="020B0604020202020204" pitchFamily="34" charset="0"/>
              <a:buChar char="•"/>
            </a:pP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conservação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da biodiversidade e serviços de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ecossistemas,</a:t>
            </a:r>
          </a:p>
          <a:p>
            <a:pPr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Font typeface="Arial" panose="020B0604020202020204" pitchFamily="34" charset="0"/>
              <a:buChar char="•"/>
            </a:pP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emprego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e desenvolvimento rural.  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endParaRPr lang="pt-PT" sz="2400" dirty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O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cabaz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de funções depende muito dos sistemas de produção agrícola e da sua localização. 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endParaRPr lang="pt-PT" sz="2400" dirty="0">
              <a:solidFill>
                <a:srgbClr val="2D2E2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650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03589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5. Bens privados e bens públicos: qual o melhor foco para a intervenção pública na agricultura?</a:t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41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Marcador de Posição de Conteúdo 2"/>
          <p:cNvSpPr>
            <a:spLocks noGrp="1"/>
          </p:cNvSpPr>
          <p:nvPr>
            <p:ph idx="1"/>
          </p:nvPr>
        </p:nvSpPr>
        <p:spPr>
          <a:xfrm>
            <a:off x="766232" y="2108200"/>
            <a:ext cx="10739965" cy="3924300"/>
          </a:xfrm>
        </p:spPr>
        <p:txBody>
          <a:bodyPr>
            <a:normAutofit/>
          </a:bodyPr>
          <a:lstStyle/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Diferentes funções da agricultura representam bens muito diferentes, o que tem implicações para a política agrícola: </a:t>
            </a:r>
          </a:p>
          <a:p>
            <a:pPr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rgbClr val="2D2E2D"/>
                </a:solidFill>
                <a:latin typeface="Arial"/>
              </a:rPr>
              <a:t>produção de alimentos – essencialmente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bens privados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, produzidos com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elevado risco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de produção e de preço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 </a:t>
            </a:r>
          </a:p>
          <a:p>
            <a:pPr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 panose="020B0604020202020204" pitchFamily="34" charset="0"/>
              <a:buChar char="•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conservação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da biodiversidade e serviços de ecossistemas –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bens públicos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e externalidades </a:t>
            </a: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positivas; </a:t>
            </a:r>
          </a:p>
          <a:p>
            <a:pPr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 panose="020B0604020202020204" pitchFamily="34" charset="0"/>
              <a:buChar char="•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Impacto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ambiental do uso de inputs -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externalidades </a:t>
            </a:r>
            <a:r>
              <a:rPr lang="pt-PT" sz="2400" b="1" dirty="0" smtClean="0">
                <a:solidFill>
                  <a:srgbClr val="FF0000"/>
                </a:solidFill>
                <a:latin typeface="Arial"/>
              </a:rPr>
              <a:t>negativas</a:t>
            </a:r>
          </a:p>
          <a:p>
            <a:pPr defTabSz="914400">
              <a:spcBef>
                <a:spcPts val="600"/>
              </a:spcBef>
              <a:buClr>
                <a:srgbClr val="D15A3E"/>
              </a:buClr>
              <a:buSzPct val="100000"/>
              <a:buFont typeface="Arial" panose="020B0604020202020204" pitchFamily="34" charset="0"/>
              <a:buChar char="•"/>
            </a:pPr>
            <a:r>
              <a:rPr lang="pt-PT" sz="2400" dirty="0" smtClean="0">
                <a:solidFill>
                  <a:srgbClr val="2D2E2D"/>
                </a:solidFill>
                <a:latin typeface="Arial"/>
              </a:rPr>
              <a:t>emprego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e desenvolvimento rural –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bens públicos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,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externalidades positivas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 e </a:t>
            </a:r>
            <a:r>
              <a:rPr lang="pt-PT" sz="2400" b="1" dirty="0">
                <a:solidFill>
                  <a:srgbClr val="FF0000"/>
                </a:solidFill>
                <a:latin typeface="Arial"/>
              </a:rPr>
              <a:t>benefícios indiretos </a:t>
            </a:r>
            <a:r>
              <a:rPr lang="pt-PT" sz="2400" dirty="0">
                <a:solidFill>
                  <a:srgbClr val="2D2E2D"/>
                </a:solidFill>
                <a:latin typeface="Arial"/>
              </a:rPr>
              <a:t>noutros setores.</a:t>
            </a: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endParaRPr lang="pt-PT" sz="2400" dirty="0">
              <a:solidFill>
                <a:srgbClr val="2D2E2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70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03589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5. Bens privados e bens públicos: qual o melhor foco para a intervenção pública na agricultura?</a:t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42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2" y="2004928"/>
            <a:ext cx="10845800" cy="486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7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03589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5. Bens privados e bens públicos: qual o melhor foco para a intervenção pública na agricultura?</a:t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43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465" y="1850312"/>
            <a:ext cx="5736701" cy="469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03589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5. Bens privados e bens públicos: qual o melhor foco para a intervenção pública na agricultura?</a:t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44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50" y="1619250"/>
            <a:ext cx="9256438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03589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5. Bens privados e bens públicos: qual o melhor foco para a intervenção pública na agricultura?</a:t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45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726" y="1568041"/>
            <a:ext cx="7579374" cy="555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6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266700"/>
            <a:ext cx="103589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5. Bens privados e bens públicos: qual o melhor foco para a intervenção pública na agricultura?</a:t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46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116" y="1225837"/>
            <a:ext cx="5105400" cy="56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9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03589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5. Bens privados e bens públicos: qual o melhor foco para a intervenção pública na agricultura?</a:t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47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212" y="1847850"/>
            <a:ext cx="9705975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10358968" cy="846667"/>
          </a:xfrm>
        </p:spPr>
        <p:txBody>
          <a:bodyPr>
            <a:normAutofit fontScale="90000"/>
          </a:bodyPr>
          <a:lstStyle/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>5. Bens privados e bens públicos: qual o melhor foco para a intervenção pública na agricultura?</a:t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48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00" y="1857375"/>
            <a:ext cx="97917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6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PT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Função de produção de alimentos</a:t>
            </a:r>
            <a:endParaRPr lang="en-US" sz="32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6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1" y="1417639"/>
            <a:ext cx="8507413" cy="5068887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PT" altLang="pt-PT" sz="2800" dirty="0"/>
              <a:t>Concentração espacial da produção agrícola em Portugal</a:t>
            </a:r>
          </a:p>
          <a:p>
            <a:pPr eaLnBrk="1" hangingPunct="1">
              <a:lnSpc>
                <a:spcPct val="90000"/>
              </a:lnSpc>
            </a:pPr>
            <a:r>
              <a:rPr lang="pt-PT" altLang="pt-PT" sz="2800" dirty="0"/>
              <a:t>Concentração da produção em alguns sistemas de produção: os mais intensivos</a:t>
            </a:r>
          </a:p>
          <a:p>
            <a:pPr eaLnBrk="1" hangingPunct="1">
              <a:lnSpc>
                <a:spcPct val="90000"/>
              </a:lnSpc>
            </a:pPr>
            <a:r>
              <a:rPr lang="pt-PT" altLang="pt-PT" sz="2800" dirty="0"/>
              <a:t>A resultante: diferentes graus de </a:t>
            </a:r>
            <a:r>
              <a:rPr lang="pt-PT" altLang="pt-PT" sz="2800" dirty="0" err="1"/>
              <a:t>auto-aprovisionamento</a:t>
            </a:r>
            <a:r>
              <a:rPr lang="pt-PT" altLang="pt-PT" sz="2800" dirty="0"/>
              <a:t> alimentar nos diversos sectores</a:t>
            </a:r>
          </a:p>
          <a:p>
            <a:pPr eaLnBrk="1" hangingPunct="1">
              <a:lnSpc>
                <a:spcPct val="90000"/>
              </a:lnSpc>
            </a:pPr>
            <a:r>
              <a:rPr lang="pt-PT" altLang="pt-PT" sz="2800" dirty="0" smtClean="0"/>
              <a:t>Pontos fortes: usa menos solo, deixando mais para os sistemas naturais; é presentemente mais competitiva; produz mais alimentos</a:t>
            </a:r>
          </a:p>
          <a:p>
            <a:pPr eaLnBrk="1" hangingPunct="1">
              <a:lnSpc>
                <a:spcPct val="90000"/>
              </a:lnSpc>
            </a:pPr>
            <a:r>
              <a:rPr lang="pt-PT" altLang="pt-PT" sz="2800" dirty="0" smtClean="0"/>
              <a:t>Pontos </a:t>
            </a:r>
            <a:r>
              <a:rPr lang="pt-PT" altLang="pt-PT" sz="2800" dirty="0"/>
              <a:t>fracos da agricultura intensiva: dependência da disponibilidade de energia barata, água e importações; impactes </a:t>
            </a:r>
            <a:r>
              <a:rPr lang="pt-PT" altLang="pt-PT" sz="2800" dirty="0" smtClean="0"/>
              <a:t>ambientais.</a:t>
            </a:r>
            <a:endParaRPr lang="pt-PT" altLang="pt-PT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PT" altLang="pt-PT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endParaRPr lang="pt-PT" altLang="pt-PT" dirty="0" smtClean="0"/>
          </a:p>
          <a:p>
            <a:pPr lvl="1" eaLnBrk="1" hangingPunct="1">
              <a:lnSpc>
                <a:spcPct val="90000"/>
              </a:lnSpc>
            </a:pPr>
            <a:endParaRPr lang="en-US" altLang="pt-PT" dirty="0" smtClean="0"/>
          </a:p>
        </p:txBody>
      </p:sp>
    </p:spTree>
    <p:extLst>
      <p:ext uri="{BB962C8B-B14F-4D97-AF65-F5344CB8AC3E}">
        <p14:creationId xmlns:p14="http://schemas.microsoft.com/office/powerpoint/2010/main" val="120983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833907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270" y="435576"/>
            <a:ext cx="8524630" cy="59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1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019" y="133529"/>
            <a:ext cx="8498561" cy="67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5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PT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Função de gestão das terras, serviços dos ecossistemas e conservação da biodiversidade</a:t>
            </a:r>
            <a:endParaRPr lang="en-US" sz="32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62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825500" y="1916115"/>
            <a:ext cx="10020300" cy="4510086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pt-PT" altLang="pt-PT" sz="2800" dirty="0"/>
              <a:t>Localização da agricultura extensiva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pt-PT" altLang="pt-PT" sz="2400" dirty="0" smtClean="0"/>
              <a:t>Fração </a:t>
            </a:r>
            <a:r>
              <a:rPr lang="pt-PT" altLang="pt-PT" sz="2400" dirty="0"/>
              <a:t>do território ocupada por explorações agrícolas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t-PT" altLang="pt-PT" sz="2800" dirty="0"/>
              <a:t>Benefícios ambientais da agricultura extensiva: 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pt-PT" altLang="pt-PT" sz="2400" dirty="0"/>
              <a:t>Biodiversidade e paisagem 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pt-PT" altLang="pt-PT" sz="2400" dirty="0"/>
              <a:t>redução do risco de incêndio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t-PT" altLang="pt-PT" sz="2800" dirty="0"/>
              <a:t>O abandono de superfície agrícola e suas causas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endParaRPr lang="en-US" altLang="pt-PT" dirty="0" smtClean="0"/>
          </a:p>
        </p:txBody>
      </p:sp>
    </p:spTree>
    <p:extLst>
      <p:ext uri="{BB962C8B-B14F-4D97-AF65-F5344CB8AC3E}">
        <p14:creationId xmlns:p14="http://schemas.microsoft.com/office/powerpoint/2010/main" val="61322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-27893"/>
            <a:ext cx="5970215" cy="688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6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0" y="404813"/>
            <a:ext cx="8218488" cy="1223962"/>
          </a:xfrm>
        </p:spPr>
        <p:txBody>
          <a:bodyPr/>
          <a:lstStyle/>
          <a:p>
            <a:pPr eaLnBrk="1" hangingPunct="1"/>
            <a:r>
              <a:rPr lang="pt-PT" altLang="pt-PT" sz="3200" b="1"/>
              <a:t>Benefícios ambientais da agricultura extensiva:</a:t>
            </a:r>
            <a:br>
              <a:rPr lang="pt-PT" altLang="pt-PT" sz="3200" b="1"/>
            </a:br>
            <a:endParaRPr lang="en-US" altLang="pt-PT" sz="2400" b="1"/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549400" y="1916114"/>
            <a:ext cx="95377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PT" altLang="pt-PT" sz="2400" dirty="0">
                <a:solidFill>
                  <a:srgbClr val="000000"/>
                </a:solidFill>
              </a:rPr>
              <a:t> Rotações e usos mais diversificados do solo;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PT" altLang="pt-PT" sz="2400" dirty="0">
                <a:solidFill>
                  <a:srgbClr val="000000"/>
                </a:solidFill>
              </a:rPr>
              <a:t> Agricultura biológica;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PT" altLang="pt-PT" sz="2400" dirty="0">
                <a:solidFill>
                  <a:srgbClr val="000000"/>
                </a:solidFill>
              </a:rPr>
              <a:t> Agricultura e conservação da natureza e da biodiversidade (o exemplo da Rede Natura 2000;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PT" altLang="pt-PT" sz="2400" dirty="0">
                <a:solidFill>
                  <a:srgbClr val="000000"/>
                </a:solidFill>
              </a:rPr>
              <a:t> Agricultura e prevenção do risco de incêndios florestais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PT" altLang="pt-PT" sz="2400" dirty="0">
                <a:solidFill>
                  <a:srgbClr val="000000"/>
                </a:solidFill>
              </a:rPr>
              <a:t> Menor consumo de água, fertilizantes e energia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PT" altLang="pt-PT" sz="2400" dirty="0">
                <a:solidFill>
                  <a:srgbClr val="000000"/>
                </a:solidFill>
              </a:rPr>
              <a:t> Menores impactos ambientais (nitratos, pesticidas, gases com efeitos de estufa (?))</a:t>
            </a:r>
            <a:endParaRPr lang="en-US" altLang="pt-PT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7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812" y="0"/>
            <a:ext cx="628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1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399" y="0"/>
            <a:ext cx="6584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2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DD97E28-C239-4CBC-91C8-57BF1CDE58AF}" type="slidenum">
              <a:rPr lang="pt-PT" altLang="pt-PT" sz="1400">
                <a:latin typeface="Times New Roman" panose="02020603050405020304" pitchFamily="18" charset="0"/>
              </a:rPr>
              <a:pPr eaLnBrk="1" hangingPunct="1"/>
              <a:t>57</a:t>
            </a:fld>
            <a:endParaRPr lang="pt-PT" altLang="pt-PT" sz="1400">
              <a:latin typeface="Times New Roman" panose="02020603050405020304" pitchFamily="18" charset="0"/>
            </a:endParaRPr>
          </a:p>
        </p:txBody>
      </p:sp>
      <p:sp>
        <p:nvSpPr>
          <p:cNvPr id="301060" name="Rectangle 4"/>
          <p:cNvSpPr>
            <a:spLocks noGrp="1" noChangeArrowheads="1"/>
          </p:cNvSpPr>
          <p:nvPr>
            <p:ph type="title"/>
          </p:nvPr>
        </p:nvSpPr>
        <p:spPr>
          <a:xfrm>
            <a:off x="1774824" y="260351"/>
            <a:ext cx="9669924" cy="587375"/>
          </a:xfrm>
        </p:spPr>
        <p:txBody>
          <a:bodyPr/>
          <a:lstStyle/>
          <a:p>
            <a:pPr algn="l" eaLnBrk="1" hangingPunct="1"/>
            <a:r>
              <a:rPr lang="pt-PT" altLang="pt-PT" sz="2800" b="1" i="1" dirty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Agricultura extensiva e conservação da </a:t>
            </a:r>
            <a:r>
              <a:rPr lang="pt-PT" altLang="pt-PT" sz="2800" b="1" i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biodiversidade </a:t>
            </a:r>
            <a:r>
              <a:rPr lang="pt-PT" altLang="pt-PT" sz="2800" b="1" i="1" dirty="0" err="1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High</a:t>
            </a:r>
            <a:r>
              <a:rPr lang="pt-PT" altLang="pt-PT" sz="2800" b="1" i="1" dirty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PT" altLang="pt-PT" sz="2800" b="1" i="1" dirty="0" err="1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Nature</a:t>
            </a:r>
            <a:r>
              <a:rPr lang="pt-PT" altLang="pt-PT" sz="2800" b="1" i="1" dirty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PT" altLang="pt-PT" sz="2800" b="1" i="1" dirty="0" err="1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Value</a:t>
            </a:r>
            <a:r>
              <a:rPr lang="pt-PT" altLang="pt-PT" sz="2800" b="1" i="1" dirty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PT" altLang="pt-PT" sz="2800" b="1" i="1" dirty="0" err="1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farmland</a:t>
            </a:r>
            <a:endParaRPr lang="pt-PT" altLang="pt-PT" sz="2800" b="1" i="1" dirty="0">
              <a:solidFill>
                <a:srgbClr val="66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8676" name="Line 9"/>
          <p:cNvSpPr>
            <a:spLocks noChangeShapeType="1"/>
          </p:cNvSpPr>
          <p:nvPr/>
        </p:nvSpPr>
        <p:spPr bwMode="auto">
          <a:xfrm>
            <a:off x="2566988" y="1628775"/>
            <a:ext cx="0" cy="3671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28677" name="Line 10"/>
          <p:cNvSpPr>
            <a:spLocks noChangeShapeType="1"/>
          </p:cNvSpPr>
          <p:nvPr/>
        </p:nvSpPr>
        <p:spPr bwMode="auto">
          <a:xfrm>
            <a:off x="2566989" y="5300663"/>
            <a:ext cx="7058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6959601" y="5589589"/>
            <a:ext cx="3097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altLang="pt-PT" sz="2000"/>
              <a:t>Intensity of agriculture</a:t>
            </a:r>
          </a:p>
        </p:txBody>
      </p:sp>
      <p:sp>
        <p:nvSpPr>
          <p:cNvPr id="28679" name="Text Box 12"/>
          <p:cNvSpPr txBox="1">
            <a:spLocks noChangeArrowheads="1"/>
          </p:cNvSpPr>
          <p:nvPr/>
        </p:nvSpPr>
        <p:spPr bwMode="auto">
          <a:xfrm rot="-5400000">
            <a:off x="1497013" y="2124076"/>
            <a:ext cx="153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altLang="pt-PT" sz="2000"/>
              <a:t>Biodiversity</a:t>
            </a:r>
          </a:p>
        </p:txBody>
      </p:sp>
      <p:sp>
        <p:nvSpPr>
          <p:cNvPr id="28680" name="Freeform 14"/>
          <p:cNvSpPr>
            <a:spLocks/>
          </p:cNvSpPr>
          <p:nvPr/>
        </p:nvSpPr>
        <p:spPr bwMode="auto">
          <a:xfrm>
            <a:off x="2566988" y="1665289"/>
            <a:ext cx="7188200" cy="2795587"/>
          </a:xfrm>
          <a:custGeom>
            <a:avLst/>
            <a:gdLst>
              <a:gd name="T0" fmla="*/ 0 w 4528"/>
              <a:gd name="T1" fmla="*/ 793 h 1761"/>
              <a:gd name="T2" fmla="*/ 772 w 4528"/>
              <a:gd name="T3" fmla="*/ 68 h 1761"/>
              <a:gd name="T4" fmla="*/ 2268 w 4528"/>
              <a:gd name="T5" fmla="*/ 1202 h 1761"/>
              <a:gd name="T6" fmla="*/ 3675 w 4528"/>
              <a:gd name="T7" fmla="*/ 1655 h 1761"/>
              <a:gd name="T8" fmla="*/ 4400 w 4528"/>
              <a:gd name="T9" fmla="*/ 1746 h 1761"/>
              <a:gd name="T10" fmla="*/ 4446 w 4528"/>
              <a:gd name="T11" fmla="*/ 1746 h 176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28"/>
              <a:gd name="T19" fmla="*/ 0 h 1761"/>
              <a:gd name="T20" fmla="*/ 4528 w 4528"/>
              <a:gd name="T21" fmla="*/ 1761 h 176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28" h="1761">
                <a:moveTo>
                  <a:pt x="0" y="793"/>
                </a:moveTo>
                <a:cubicBezTo>
                  <a:pt x="197" y="396"/>
                  <a:pt x="394" y="0"/>
                  <a:pt x="772" y="68"/>
                </a:cubicBezTo>
                <a:cubicBezTo>
                  <a:pt x="1150" y="136"/>
                  <a:pt x="1784" y="938"/>
                  <a:pt x="2268" y="1202"/>
                </a:cubicBezTo>
                <a:cubicBezTo>
                  <a:pt x="2752" y="1466"/>
                  <a:pt x="3320" y="1564"/>
                  <a:pt x="3675" y="1655"/>
                </a:cubicBezTo>
                <a:cubicBezTo>
                  <a:pt x="4030" y="1746"/>
                  <a:pt x="4272" y="1731"/>
                  <a:pt x="4400" y="1746"/>
                </a:cubicBezTo>
                <a:cubicBezTo>
                  <a:pt x="4528" y="1761"/>
                  <a:pt x="4487" y="1753"/>
                  <a:pt x="4446" y="17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PT"/>
          </a:p>
        </p:txBody>
      </p:sp>
      <p:pic>
        <p:nvPicPr>
          <p:cNvPr id="28681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77" y="1916114"/>
            <a:ext cx="14398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3860800"/>
            <a:ext cx="14414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 Box 18"/>
          <p:cNvSpPr txBox="1">
            <a:spLocks noChangeArrowheads="1"/>
          </p:cNvSpPr>
          <p:nvPr/>
        </p:nvSpPr>
        <p:spPr bwMode="auto">
          <a:xfrm>
            <a:off x="5232401" y="1125538"/>
            <a:ext cx="18002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altLang="pt-PT" sz="2000"/>
              <a:t>HNV farmland</a:t>
            </a:r>
          </a:p>
        </p:txBody>
      </p:sp>
      <p:sp>
        <p:nvSpPr>
          <p:cNvPr id="28684" name="Line 19"/>
          <p:cNvSpPr>
            <a:spLocks noChangeShapeType="1"/>
          </p:cNvSpPr>
          <p:nvPr/>
        </p:nvSpPr>
        <p:spPr bwMode="auto">
          <a:xfrm flipH="1">
            <a:off x="4656138" y="1341439"/>
            <a:ext cx="576262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28685" name="Text Box 20"/>
          <p:cNvSpPr txBox="1">
            <a:spLocks noChangeArrowheads="1"/>
          </p:cNvSpPr>
          <p:nvPr/>
        </p:nvSpPr>
        <p:spPr bwMode="auto">
          <a:xfrm>
            <a:off x="7248526" y="2636838"/>
            <a:ext cx="2303463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altLang="pt-PT" sz="2000"/>
              <a:t>Intensive farmland</a:t>
            </a:r>
          </a:p>
        </p:txBody>
      </p:sp>
      <p:sp>
        <p:nvSpPr>
          <p:cNvPr id="28686" name="Line 21"/>
          <p:cNvSpPr>
            <a:spLocks noChangeShapeType="1"/>
          </p:cNvSpPr>
          <p:nvPr/>
        </p:nvSpPr>
        <p:spPr bwMode="auto">
          <a:xfrm>
            <a:off x="8401050" y="3068638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28687" name="Text Box 22"/>
          <p:cNvSpPr txBox="1">
            <a:spLocks noChangeArrowheads="1"/>
          </p:cNvSpPr>
          <p:nvPr/>
        </p:nvSpPr>
        <p:spPr bwMode="auto">
          <a:xfrm>
            <a:off x="2208213" y="6021389"/>
            <a:ext cx="424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altLang="pt-PT" sz="2000" i="1"/>
              <a:t>Fonte:</a:t>
            </a:r>
            <a:r>
              <a:rPr lang="pt-PT" altLang="pt-PT" sz="2000"/>
              <a:t> EEA (2004: 5)</a:t>
            </a:r>
          </a:p>
        </p:txBody>
      </p:sp>
    </p:spTree>
    <p:extLst>
      <p:ext uri="{BB962C8B-B14F-4D97-AF65-F5344CB8AC3E}">
        <p14:creationId xmlns:p14="http://schemas.microsoft.com/office/powerpoint/2010/main" val="337125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246" y="88900"/>
            <a:ext cx="9587329" cy="68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5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0" y="2276475"/>
            <a:ext cx="8218488" cy="1785938"/>
          </a:xfrm>
        </p:spPr>
        <p:txBody>
          <a:bodyPr/>
          <a:lstStyle/>
          <a:p>
            <a:r>
              <a:rPr lang="pt-PT" altLang="pt-PT" sz="3200" b="1" dirty="0"/>
              <a:t>O abandono de superfície </a:t>
            </a:r>
            <a:r>
              <a:rPr lang="pt-PT" altLang="pt-PT" sz="3200" b="1" dirty="0" smtClean="0"/>
              <a:t>agrícola, </a:t>
            </a:r>
            <a:r>
              <a:rPr lang="pt-PT" altLang="pt-PT" sz="3200" b="1" dirty="0"/>
              <a:t>suas </a:t>
            </a:r>
            <a:r>
              <a:rPr lang="pt-PT" altLang="pt-PT" sz="3200" b="1" dirty="0" smtClean="0"/>
              <a:t>causas e consequências</a:t>
            </a:r>
            <a:r>
              <a:rPr lang="pt-PT" altLang="pt-PT" sz="3200" b="1" dirty="0"/>
              <a:t/>
            </a:r>
            <a:br>
              <a:rPr lang="pt-PT" altLang="pt-PT" sz="3200" b="1" dirty="0"/>
            </a:br>
            <a:endParaRPr lang="en-US" altLang="pt-PT" sz="2400" b="1" dirty="0"/>
          </a:p>
        </p:txBody>
      </p:sp>
    </p:spTree>
    <p:extLst>
      <p:ext uri="{BB962C8B-B14F-4D97-AF65-F5344CB8AC3E}">
        <p14:creationId xmlns:p14="http://schemas.microsoft.com/office/powerpoint/2010/main" val="333678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454" y="-885422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2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142" y="-88900"/>
            <a:ext cx="6357068" cy="694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6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93579"/>
            <a:ext cx="6546850" cy="689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271" y="355600"/>
            <a:ext cx="7786329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0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pt-PT" altLang="pt-PT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Função emprego e outros efeitos na economia local</a:t>
            </a:r>
            <a:endParaRPr lang="en-US" altLang="pt-PT" sz="32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0"/>
            <a:ext cx="8507413" cy="5500688"/>
          </a:xfrm>
          <a:noFill/>
          <a:ln/>
        </p:spPr>
        <p:txBody>
          <a:bodyPr/>
          <a:lstStyle/>
          <a:p>
            <a:r>
              <a:rPr lang="pt-PT" altLang="pt-PT"/>
              <a:t>Distribuição da população agrícola familiar</a:t>
            </a:r>
          </a:p>
          <a:p>
            <a:r>
              <a:rPr lang="pt-PT" altLang="pt-PT"/>
              <a:t>Peso da população agrícola familiar na população residente</a:t>
            </a:r>
          </a:p>
          <a:p>
            <a:endParaRPr lang="pt-PT" altLang="pt-PT"/>
          </a:p>
          <a:p>
            <a:pPr lvl="1"/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307482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00" y="26519"/>
            <a:ext cx="6196254" cy="683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459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058399" cy="1320800"/>
          </a:xfrm>
        </p:spPr>
        <p:txBody>
          <a:bodyPr/>
          <a:lstStyle/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pt-PT" sz="3200" b="1" dirty="0">
                <a:solidFill>
                  <a:schemeClr val="accent2">
                    <a:lumMod val="50000"/>
                  </a:schemeClr>
                </a:solidFill>
              </a:rPr>
              <a:t>6. Agenda </a:t>
            </a:r>
            <a:r>
              <a:rPr lang="pt-PT" sz="3200" b="1" dirty="0" smtClean="0">
                <a:solidFill>
                  <a:schemeClr val="accent2">
                    <a:lumMod val="50000"/>
                  </a:schemeClr>
                </a:solidFill>
              </a:rPr>
              <a:t>política</a:t>
            </a:r>
            <a:r>
              <a:rPr lang="pt-PT" sz="28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PT" sz="28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pt-PT" sz="3200" b="1" i="0" dirty="0">
              <a:solidFill>
                <a:schemeClr val="accent2">
                  <a:lumMod val="50000"/>
                </a:schemeClr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77333" y="1930400"/>
            <a:ext cx="10308166" cy="443857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lr>
                <a:srgbClr val="D15A3E"/>
              </a:buClr>
              <a:buSzPct val="100000"/>
            </a:pPr>
            <a:r>
              <a:rPr lang="pt-PT" sz="2800" b="1" dirty="0" smtClean="0">
                <a:solidFill>
                  <a:schemeClr val="accent2">
                    <a:lumMod val="50000"/>
                  </a:schemeClr>
                </a:solidFill>
              </a:rPr>
              <a:t>mudar </a:t>
            </a:r>
            <a:r>
              <a:rPr lang="pt-PT" sz="2800" b="1" dirty="0">
                <a:solidFill>
                  <a:schemeClr val="accent2">
                    <a:lumMod val="50000"/>
                  </a:schemeClr>
                </a:solidFill>
              </a:rPr>
              <a:t>de modelo </a:t>
            </a:r>
            <a:r>
              <a:rPr lang="pt-PT" sz="2800" b="1" dirty="0" smtClean="0">
                <a:solidFill>
                  <a:schemeClr val="accent2">
                    <a:lumMod val="50000"/>
                  </a:schemeClr>
                </a:solidFill>
              </a:rPr>
              <a:t>tecnológico</a:t>
            </a:r>
          </a:p>
          <a:p>
            <a:pPr>
              <a:spcBef>
                <a:spcPts val="600"/>
              </a:spcBef>
              <a:buClr>
                <a:srgbClr val="D15A3E"/>
              </a:buClr>
              <a:buSzPct val="100000"/>
            </a:pPr>
            <a:r>
              <a:rPr lang="pt-PT" sz="2800" b="1" dirty="0" smtClean="0">
                <a:solidFill>
                  <a:schemeClr val="accent2">
                    <a:lumMod val="50000"/>
                  </a:schemeClr>
                </a:solidFill>
              </a:rPr>
              <a:t>remunerar </a:t>
            </a:r>
            <a:r>
              <a:rPr lang="pt-PT" sz="2800" b="1" dirty="0">
                <a:solidFill>
                  <a:schemeClr val="accent2">
                    <a:lumMod val="50000"/>
                  </a:schemeClr>
                </a:solidFill>
              </a:rPr>
              <a:t>bens públicos</a:t>
            </a:r>
            <a:endParaRPr lang="pt-PT" sz="2800" dirty="0" smtClean="0">
              <a:solidFill>
                <a:srgbClr val="2D2E2D"/>
              </a:solidFill>
              <a:latin typeface="Arial"/>
            </a:endParaRPr>
          </a:p>
          <a:p>
            <a:pPr marL="0" indent="0" defTabSz="914400">
              <a:lnSpc>
                <a:spcPct val="100000"/>
              </a:lnSpc>
              <a:spcBef>
                <a:spcPts val="600"/>
              </a:spcBef>
              <a:buClr>
                <a:srgbClr val="D15A3E"/>
              </a:buClr>
              <a:buSzPct val="100000"/>
              <a:buNone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90663" y="6175833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>
                <a:solidFill>
                  <a:schemeClr val="accent2">
                    <a:lumMod val="50000"/>
                  </a:schemeClr>
                </a:solidFill>
              </a:rPr>
              <a:t>65</a:t>
            </a:fld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68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8563769" y="6202727"/>
            <a:ext cx="683339" cy="365125"/>
          </a:xfrm>
        </p:spPr>
        <p:txBody>
          <a:bodyPr/>
          <a:lstStyle/>
          <a:p>
            <a:fld id="{E31375A4-56A4-47D6-9801-1991572033F7}" type="slidenum">
              <a:rPr lang="pt-PT" smtClean="0"/>
              <a:t>66</a:t>
            </a:fld>
            <a:endParaRPr lang="pt-PT" dirty="0"/>
          </a:p>
        </p:txBody>
      </p:sp>
      <p:sp>
        <p:nvSpPr>
          <p:cNvPr id="6" name="Retângulo 5"/>
          <p:cNvSpPr/>
          <p:nvPr/>
        </p:nvSpPr>
        <p:spPr>
          <a:xfrm>
            <a:off x="1810870" y="2482334"/>
            <a:ext cx="85254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6600" b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Obrigado</a:t>
            </a:r>
            <a:endParaRPr lang="pt-PT" sz="6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0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9853" y="-953573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0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Strong</a:t>
            </a:r>
            <a:r>
              <a:rPr lang="pt-PT" dirty="0" smtClean="0"/>
              <a:t> </a:t>
            </a:r>
            <a:r>
              <a:rPr lang="pt-PT" dirty="0" err="1" smtClean="0"/>
              <a:t>sustainability</a:t>
            </a:r>
            <a:r>
              <a:rPr lang="pt-PT" dirty="0" smtClean="0"/>
              <a:t> rules (</a:t>
            </a:r>
            <a:r>
              <a:rPr lang="pt-PT" dirty="0" err="1"/>
              <a:t>Neumayer</a:t>
            </a:r>
            <a:r>
              <a:rPr lang="pt-PT" dirty="0"/>
              <a:t> </a:t>
            </a:r>
            <a:r>
              <a:rPr lang="pt-PT" dirty="0" smtClean="0"/>
              <a:t>2003)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The </a:t>
            </a:r>
            <a:r>
              <a:rPr lang="en-US" dirty="0"/>
              <a:t>value of natural capital </a:t>
            </a:r>
            <a:r>
              <a:rPr lang="en-US" dirty="0" smtClean="0"/>
              <a:t>needs to be preserved. (e.g</a:t>
            </a:r>
            <a:r>
              <a:rPr lang="en-US" dirty="0"/>
              <a:t>. wind farms to replace fossil fuels in generating </a:t>
            </a:r>
            <a:r>
              <a:rPr lang="en-US" dirty="0" smtClean="0"/>
              <a:t>electricity; or </a:t>
            </a:r>
            <a:r>
              <a:rPr lang="en-US" dirty="0"/>
              <a:t>natural capital depreciation should be balanced by investment in so-called shadow </a:t>
            </a:r>
            <a:r>
              <a:rPr lang="en-US" dirty="0" smtClean="0"/>
              <a:t>projects). </a:t>
            </a:r>
            <a:r>
              <a:rPr lang="en-US" u="sng" dirty="0" smtClean="0"/>
              <a:t>Assumes </a:t>
            </a:r>
            <a:r>
              <a:rPr lang="en-US" u="sng" dirty="0"/>
              <a:t>unlimited substitutability between forms of natural </a:t>
            </a:r>
            <a:r>
              <a:rPr lang="en-US" u="sng" dirty="0" smtClean="0"/>
              <a:t>capital</a:t>
            </a:r>
            <a:r>
              <a:rPr lang="en-US" dirty="0" smtClean="0"/>
              <a:t> (certain </a:t>
            </a:r>
            <a:r>
              <a:rPr lang="en-US" dirty="0"/>
              <a:t>forms of natural capital cannot be substituted by other forms of natural </a:t>
            </a:r>
            <a:r>
              <a:rPr lang="en-US" dirty="0" smtClean="0"/>
              <a:t>capital);</a:t>
            </a:r>
          </a:p>
          <a:p>
            <a:r>
              <a:rPr lang="en-US" dirty="0" smtClean="0"/>
              <a:t>A </a:t>
            </a:r>
            <a:r>
              <a:rPr lang="en-US" dirty="0"/>
              <a:t>subset of total natural capital </a:t>
            </a:r>
            <a:r>
              <a:rPr lang="en-US" dirty="0" smtClean="0"/>
              <a:t>(</a:t>
            </a:r>
            <a:r>
              <a:rPr lang="pt-PT" dirty="0"/>
              <a:t>‘</a:t>
            </a:r>
            <a:r>
              <a:rPr lang="pt-PT" dirty="0" err="1"/>
              <a:t>critical</a:t>
            </a:r>
            <a:r>
              <a:rPr lang="pt-PT" dirty="0"/>
              <a:t>’ natural capital </a:t>
            </a:r>
            <a:r>
              <a:rPr lang="pt-PT" dirty="0" smtClean="0"/>
              <a:t>CNC</a:t>
            </a:r>
            <a:r>
              <a:rPr lang="en-US" dirty="0" smtClean="0"/>
              <a:t>) needs to be </a:t>
            </a:r>
            <a:r>
              <a:rPr lang="en-US" dirty="0"/>
              <a:t>preserved in </a:t>
            </a:r>
            <a:r>
              <a:rPr lang="en-US" i="1" dirty="0"/>
              <a:t>physical </a:t>
            </a:r>
            <a:r>
              <a:rPr lang="en-US" dirty="0"/>
              <a:t>terms so that its functions remain </a:t>
            </a:r>
            <a:r>
              <a:rPr lang="en-US" dirty="0" smtClean="0"/>
              <a:t>intact.</a:t>
            </a:r>
            <a:r>
              <a:rPr lang="en-US" dirty="0"/>
              <a:t> </a:t>
            </a:r>
            <a:r>
              <a:rPr lang="en-US" u="sng" dirty="0" smtClean="0"/>
              <a:t>Rather </a:t>
            </a:r>
            <a:r>
              <a:rPr lang="en-US" u="sng" dirty="0"/>
              <a:t>difficult to define CNC </a:t>
            </a:r>
            <a:r>
              <a:rPr lang="en-US" u="sng" dirty="0" smtClean="0"/>
              <a:t>concisely.</a:t>
            </a:r>
            <a:r>
              <a:rPr lang="en-US" dirty="0" smtClean="0"/>
              <a:t> ‘Ring-fence</a:t>
            </a:r>
            <a:r>
              <a:rPr lang="en-US" dirty="0"/>
              <a:t>’ as critical any natural capital that is strictly non-substitutable (also by other forms of natural capital), </a:t>
            </a:r>
            <a:r>
              <a:rPr lang="en-US" dirty="0" smtClean="0"/>
              <a:t>whose </a:t>
            </a:r>
            <a:r>
              <a:rPr lang="en-US" dirty="0"/>
              <a:t>loss </a:t>
            </a:r>
            <a:r>
              <a:rPr lang="en-US" dirty="0" smtClean="0"/>
              <a:t>would </a:t>
            </a:r>
            <a:r>
              <a:rPr lang="en-US" dirty="0"/>
              <a:t>be </a:t>
            </a:r>
            <a:r>
              <a:rPr lang="en-US" dirty="0" smtClean="0"/>
              <a:t>irreversible or entail </a:t>
            </a:r>
            <a:r>
              <a:rPr lang="en-US" dirty="0"/>
              <a:t>very large costs due to its vital role for human </a:t>
            </a:r>
            <a:r>
              <a:rPr lang="en-US" dirty="0" smtClean="0"/>
              <a:t>welfare </a:t>
            </a:r>
            <a:r>
              <a:rPr lang="en-US" dirty="0"/>
              <a:t>or would be unethical. </a:t>
            </a:r>
            <a:r>
              <a:rPr lang="en-US" dirty="0" smtClean="0"/>
              <a:t> 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4657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1976" y="-1041400"/>
            <a:ext cx="14050235" cy="789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7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7087C0F-7449-45C4-B248-63D02665BF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2629</Words>
  <Application>Microsoft Office PowerPoint</Application>
  <PresentationFormat>Widescreen</PresentationFormat>
  <Paragraphs>284</Paragraphs>
  <Slides>66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66</vt:i4>
      </vt:variant>
    </vt:vector>
  </HeadingPairs>
  <TitlesOfParts>
    <vt:vector size="79" baseType="lpstr">
      <vt:lpstr>Arial</vt:lpstr>
      <vt:lpstr>Arial Narrow</vt:lpstr>
      <vt:lpstr>Calibri</vt:lpstr>
      <vt:lpstr>Calibri Light</vt:lpstr>
      <vt:lpstr>Times New Roman</vt:lpstr>
      <vt:lpstr>Trebuchet MS</vt:lpstr>
      <vt:lpstr>Wingdings 2</vt:lpstr>
      <vt:lpstr>Wingdings 3</vt:lpstr>
      <vt:lpstr>HDOfficeLightV0</vt:lpstr>
      <vt:lpstr>1_HDOfficeLightV0</vt:lpstr>
      <vt:lpstr>Faceta</vt:lpstr>
      <vt:lpstr>Default Design</vt:lpstr>
      <vt:lpstr>Office Theme</vt:lpstr>
      <vt:lpstr>Theories and Practices of Sustainable Development  (TPSD)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Strong sustainability rules (Neumayer 2003)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Como promover um desenvolvimento sustentável da agricultura portuguesa?</vt:lpstr>
      <vt:lpstr>PowerPoint Presentation</vt:lpstr>
      <vt:lpstr>1. Será o nosso modelo tecnológico sustentável?</vt:lpstr>
      <vt:lpstr>1. Será o nosso modelo tecnológico sustentável?</vt:lpstr>
      <vt:lpstr>1. Será o nosso modelo tecnológico sustentável?</vt:lpstr>
      <vt:lpstr>1. Será o nosso modelo tecnológico sustentável?</vt:lpstr>
      <vt:lpstr>2. O modelo químico-mecânico e os seus sucessos</vt:lpstr>
      <vt:lpstr>2. O modelo químico-mecânico e os seus sucessos</vt:lpstr>
      <vt:lpstr>2. O modelo químico-mecânico e os seus sucessos</vt:lpstr>
      <vt:lpstr>2. Modelo químico-mecânico: impasses</vt:lpstr>
      <vt:lpstr>2. Modelo químico-mecânico: impasses</vt:lpstr>
      <vt:lpstr>2. Modelo químico-mecânico: impasses</vt:lpstr>
      <vt:lpstr>2. Modelo químico-mecânico: impasses</vt:lpstr>
      <vt:lpstr>2. Modelo químico-mecânico: impasses</vt:lpstr>
      <vt:lpstr>2. Modelo químico-mecânico: impasses</vt:lpstr>
      <vt:lpstr>2. Modelo químico-mecânico: impasses</vt:lpstr>
      <vt:lpstr>2. Modelo químico-mecânico: impasses</vt:lpstr>
      <vt:lpstr>2. Modelo químico-mecânico: impasses</vt:lpstr>
      <vt:lpstr>2. Modelo químico-mecânico: impasses</vt:lpstr>
      <vt:lpstr>3. Uma transição desejável: a intensificação sustentável </vt:lpstr>
      <vt:lpstr>3. Uma transição desejável: a intensificação sustentável </vt:lpstr>
      <vt:lpstr>3. Uma transição desejável: a intensificação sustentável </vt:lpstr>
      <vt:lpstr>3. Uma transição desejável, … mas difícil, desafiante </vt:lpstr>
      <vt:lpstr>4. Como promover a intensificação sustentável?  </vt:lpstr>
      <vt:lpstr>4. Como promover a intensificação sustentável?  </vt:lpstr>
      <vt:lpstr>4. Como promover a intensificação sustentável?  </vt:lpstr>
      <vt:lpstr>5. Bens privados e bens públicos: qual o melhor foco para a intervenção pública na agricultura?   </vt:lpstr>
      <vt:lpstr>5. Bens privados e bens públicos: qual o melhor foco para a intervenção pública na agricultura?   </vt:lpstr>
      <vt:lpstr>5. Bens privados e bens públicos: qual o melhor foco para a intervenção pública na agricultura?   </vt:lpstr>
      <vt:lpstr>5. Bens privados e bens públicos: qual o melhor foco para a intervenção pública na agricultura?   </vt:lpstr>
      <vt:lpstr>5. Bens privados e bens públicos: qual o melhor foco para a intervenção pública na agricultura?   </vt:lpstr>
      <vt:lpstr>5. Bens privados e bens públicos: qual o melhor foco para a intervenção pública na agricultura?   </vt:lpstr>
      <vt:lpstr>5. Bens privados e bens públicos: qual o melhor foco para a intervenção pública na agricultura?   </vt:lpstr>
      <vt:lpstr>5. Bens privados e bens públicos: qual o melhor foco para a intervenção pública na agricultura?   </vt:lpstr>
      <vt:lpstr>5. Bens privados e bens públicos: qual o melhor foco para a intervenção pública na agricultura?   </vt:lpstr>
      <vt:lpstr>Função de produção de alimentos</vt:lpstr>
      <vt:lpstr>PowerPoint Presentation</vt:lpstr>
      <vt:lpstr>PowerPoint Presentation</vt:lpstr>
      <vt:lpstr>Função de gestão das terras, serviços dos ecossistemas e conservação da biodiversidade</vt:lpstr>
      <vt:lpstr>PowerPoint Presentation</vt:lpstr>
      <vt:lpstr>Benefícios ambientais da agricultura extensiva: </vt:lpstr>
      <vt:lpstr>PowerPoint Presentation</vt:lpstr>
      <vt:lpstr>PowerPoint Presentation</vt:lpstr>
      <vt:lpstr>Agricultura extensiva e conservação da biodiversidade High Nature Value farmland</vt:lpstr>
      <vt:lpstr>PowerPoint Presentation</vt:lpstr>
      <vt:lpstr>O abandono de superfície agrícola, suas causas e consequências </vt:lpstr>
      <vt:lpstr>PowerPoint Presentation</vt:lpstr>
      <vt:lpstr>PowerPoint Presentation</vt:lpstr>
      <vt:lpstr>PowerPoint Presentation</vt:lpstr>
      <vt:lpstr>Função emprego e outros efeitos na economia local</vt:lpstr>
      <vt:lpstr>PowerPoint Presentation</vt:lpstr>
      <vt:lpstr>6. Agenda política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2016-07-27T13:46:21Z</dcterms:created>
  <dcterms:modified xsi:type="dcterms:W3CDTF">2020-05-22T16:46:47Z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TC030310159991</vt:lpwstr>
  </property>
</Properties>
</file>